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6" r:id="rId4"/>
    <p:sldId id="260" r:id="rId5"/>
    <p:sldId id="262" r:id="rId6"/>
    <p:sldId id="268" r:id="rId7"/>
    <p:sldId id="269" r:id="rId8"/>
    <p:sldId id="267" r:id="rId9"/>
    <p:sldId id="270" r:id="rId10"/>
    <p:sldId id="271" r:id="rId11"/>
    <p:sldId id="261" r:id="rId12"/>
    <p:sldId id="272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96" r:id="rId22"/>
    <p:sldId id="284" r:id="rId23"/>
    <p:sldId id="285" r:id="rId24"/>
    <p:sldId id="286" r:id="rId25"/>
    <p:sldId id="287" r:id="rId26"/>
    <p:sldId id="288" r:id="rId27"/>
    <p:sldId id="297" r:id="rId28"/>
    <p:sldId id="289" r:id="rId29"/>
    <p:sldId id="290" r:id="rId30"/>
    <p:sldId id="291" r:id="rId31"/>
    <p:sldId id="292" r:id="rId32"/>
    <p:sldId id="295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  <p:clrMru>
    <a:srgbClr val="F8F8F8"/>
    <a:srgbClr val="FFFFFF"/>
    <a:srgbClr val="C4884C"/>
    <a:srgbClr val="9966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704" autoAdjust="0"/>
    <p:restoredTop sz="93190" autoAdjust="0"/>
  </p:normalViewPr>
  <p:slideViewPr>
    <p:cSldViewPr>
      <p:cViewPr>
        <p:scale>
          <a:sx n="60" d="100"/>
          <a:sy n="60" d="100"/>
        </p:scale>
        <p:origin x="-876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92F09-4792-4BAE-92C9-FE62E846FBE1}" type="datetimeFigureOut">
              <a:rPr lang="ru-RU" smtClean="0"/>
              <a:pPr/>
              <a:t>23.12.2012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9501C-F6BF-4E50-B081-B48C7AC782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92F09-4792-4BAE-92C9-FE62E846FBE1}" type="datetimeFigureOut">
              <a:rPr lang="ru-RU" smtClean="0"/>
              <a:pPr/>
              <a:t>23.12.2012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9501C-F6BF-4E50-B081-B48C7AC782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92F09-4792-4BAE-92C9-FE62E846FBE1}" type="datetimeFigureOut">
              <a:rPr lang="ru-RU" smtClean="0"/>
              <a:pPr/>
              <a:t>23.12.2012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9501C-F6BF-4E50-B081-B48C7AC782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92F09-4792-4BAE-92C9-FE62E846FBE1}" type="datetimeFigureOut">
              <a:rPr lang="ru-RU" smtClean="0"/>
              <a:pPr/>
              <a:t>23.12.2012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9501C-F6BF-4E50-B081-B48C7AC782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92F09-4792-4BAE-92C9-FE62E846FBE1}" type="datetimeFigureOut">
              <a:rPr lang="ru-RU" smtClean="0"/>
              <a:pPr/>
              <a:t>23.12.2012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9501C-F6BF-4E50-B081-B48C7AC782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92F09-4792-4BAE-92C9-FE62E846FBE1}" type="datetimeFigureOut">
              <a:rPr lang="ru-RU" smtClean="0"/>
              <a:pPr/>
              <a:t>23.12.2012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9501C-F6BF-4E50-B081-B48C7AC782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92F09-4792-4BAE-92C9-FE62E846FBE1}" type="datetimeFigureOut">
              <a:rPr lang="ru-RU" smtClean="0"/>
              <a:pPr/>
              <a:t>23.12.2012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9501C-F6BF-4E50-B081-B48C7AC782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92F09-4792-4BAE-92C9-FE62E846FBE1}" type="datetimeFigureOut">
              <a:rPr lang="ru-RU" smtClean="0"/>
              <a:pPr/>
              <a:t>23.12.2012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9501C-F6BF-4E50-B081-B48C7AC782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92F09-4792-4BAE-92C9-FE62E846FBE1}" type="datetimeFigureOut">
              <a:rPr lang="ru-RU" smtClean="0"/>
              <a:pPr/>
              <a:t>23.12.2012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9501C-F6BF-4E50-B081-B48C7AC782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92F09-4792-4BAE-92C9-FE62E846FBE1}" type="datetimeFigureOut">
              <a:rPr lang="ru-RU" smtClean="0"/>
              <a:pPr/>
              <a:t>23.12.2012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9501C-F6BF-4E50-B081-B48C7AC782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92F09-4792-4BAE-92C9-FE62E846FBE1}" type="datetimeFigureOut">
              <a:rPr lang="ru-RU" smtClean="0"/>
              <a:pPr/>
              <a:t>23.12.2012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9501C-F6BF-4E50-B081-B48C7AC782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492F09-4792-4BAE-92C9-FE62E846FBE1}" type="datetimeFigureOut">
              <a:rPr lang="ru-RU" smtClean="0"/>
              <a:pPr/>
              <a:t>23.12.2012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E9501C-F6BF-4E50-B081-B48C7AC782F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gif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C:\Users\елки-палки\Desktop\конкурс на лучший урок\волосы\текстур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1026" name="Picture 2" descr="C:\Users\елки-палки\Desktop\волосы\brillance-cheveux.jpg"/>
          <p:cNvPicPr>
            <a:picLocks noChangeAspect="1" noChangeArrowheads="1"/>
          </p:cNvPicPr>
          <p:nvPr/>
        </p:nvPicPr>
        <p:blipFill>
          <a:blip r:embed="rId3">
            <a:lum bright="3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598625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ru-RU" sz="54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Урок </a:t>
            </a:r>
            <a:br>
              <a:rPr lang="ru-RU" sz="54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по технологии</a:t>
            </a:r>
            <a:b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</a:b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из раздела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личная гигиена</a:t>
            </a: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для учащихся </a:t>
            </a: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6 </a:t>
            </a: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класса</a:t>
            </a: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28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ru-RU" sz="2800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4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на тему:</a:t>
            </a:r>
          </a:p>
          <a:p>
            <a:pPr algn="ctr"/>
            <a:r>
              <a:rPr lang="ru-RU" sz="10500" b="1" i="1" dirty="0" smtClean="0">
                <a:ln>
                  <a:solidFill>
                    <a:sysClr val="windowText" lastClr="000000"/>
                  </a:solidFill>
                </a:ln>
                <a:blipFill>
                  <a:blip r:embed="rId4"/>
                  <a:tile tx="0" ty="0" sx="100000" sy="100000" flip="none" algn="tl"/>
                </a:blipFill>
                <a:effectLst>
                  <a:glow rad="228600">
                    <a:schemeClr val="bg1"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Monotype Corsiva" pitchFamily="66" charset="0"/>
              </a:rPr>
              <a:t>Шик и Блеск</a:t>
            </a:r>
            <a:br>
              <a:rPr lang="ru-RU" sz="10500" b="1" i="1" dirty="0" smtClean="0">
                <a:ln>
                  <a:solidFill>
                    <a:sysClr val="windowText" lastClr="000000"/>
                  </a:solidFill>
                </a:ln>
                <a:blipFill>
                  <a:blip r:embed="rId4"/>
                  <a:tile tx="0" ty="0" sx="100000" sy="100000" flip="none" algn="tl"/>
                </a:blipFill>
                <a:effectLst>
                  <a:glow rad="228600">
                    <a:schemeClr val="bg1"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Monotype Corsiva" pitchFamily="66" charset="0"/>
              </a:rPr>
            </a:br>
            <a:r>
              <a:rPr lang="ru-RU" sz="4400" b="0" i="1" dirty="0" smtClean="0"/>
              <a:t/>
            </a:r>
            <a:br>
              <a:rPr lang="ru-RU" sz="4400" b="0" i="1" dirty="0" smtClean="0"/>
            </a:br>
            <a:endParaRPr lang="ru-RU" sz="4400" b="0" i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елки-палки\Desktop\конкурс на лучший урок\волосы\6.jpg"/>
          <p:cNvPicPr>
            <a:picLocks noChangeAspect="1" noChangeArrowheads="1"/>
          </p:cNvPicPr>
          <p:nvPr/>
        </p:nvPicPr>
        <p:blipFill>
          <a:blip r:embed="rId2">
            <a:lum bright="10000" contrast="-30000"/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cs typeface="Times New Roman" pitchFamily="18" charset="0"/>
              </a:rPr>
              <a:t>Основные правила</a:t>
            </a:r>
            <a:endParaRPr lang="ru-RU" sz="4000" b="1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ysClr val="windowText" lastClr="000000"/>
              </a:solidFill>
              <a:effectLst>
                <a:glow rad="228600">
                  <a:srgbClr val="F8F8F8"/>
                </a:glow>
              </a:effectLst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0" y="857232"/>
            <a:ext cx="9144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3200" b="1" i="0" u="sng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Перед мытьем</a:t>
            </a:r>
            <a:r>
              <a:rPr kumimoji="0" lang="ru-RU" sz="3200" b="1" i="0" u="sng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тщательно и энергично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1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расчешите волосы</a:t>
            </a:r>
            <a:endParaRPr kumimoji="0" lang="ru-RU" sz="3200" b="0" i="0" u="none" strike="noStrike" cap="none" normalizeH="0" baseline="0" dirty="0" smtClean="0">
              <a:ln>
                <a:solidFill>
                  <a:schemeClr val="bg2">
                    <a:lumMod val="25000"/>
                  </a:schemeClr>
                </a:solidFill>
              </a:ln>
              <a:solidFill>
                <a:schemeClr val="tx1"/>
              </a:solidFill>
              <a:effectLst>
                <a:glow rad="228600">
                  <a:srgbClr val="F8F8F8"/>
                </a:glow>
              </a:effectLst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25602" name="Picture 2" descr="C:\Users\елки-палки\Desktop\конкурс на лучший урок\волосы\ZmYzYi00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785926"/>
            <a:ext cx="7153275" cy="4762500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лки-палки\Desktop\волосы\brillance-cheveux.jpg"/>
          <p:cNvPicPr>
            <a:picLocks noChangeAspect="1" noChangeArrowheads="1"/>
          </p:cNvPicPr>
          <p:nvPr/>
        </p:nvPicPr>
        <p:blipFill>
          <a:blip r:embed="rId2">
            <a:lum bright="3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cs typeface="Times New Roman" pitchFamily="18" charset="0"/>
              </a:rPr>
              <a:t>Основные правила</a:t>
            </a:r>
            <a:endParaRPr lang="ru-RU" sz="4000" b="1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ysClr val="windowText" lastClr="000000"/>
              </a:solidFill>
              <a:effectLst>
                <a:glow rad="228600">
                  <a:srgbClr val="F8F8F8"/>
                </a:glow>
              </a:effectLst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857232"/>
            <a:ext cx="9144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32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effectLst>
                  <a:glow rad="228600">
                    <a:srgbClr val="F8F8F8"/>
                  </a:glow>
                </a:effectLst>
                <a:latin typeface="Monotype Corsiva" pitchFamily="66" charset="0"/>
              </a:rPr>
              <a:t>Вода, которой вы моете волосы, не должна быть слишком горячей</a:t>
            </a:r>
            <a:endParaRPr kumimoji="0" lang="ru-RU" sz="3200" b="0" i="0" u="none" strike="noStrike" cap="none" normalizeH="0" baseline="0" dirty="0" smtClean="0">
              <a:ln>
                <a:solidFill>
                  <a:schemeClr val="bg2">
                    <a:lumMod val="25000"/>
                  </a:schemeClr>
                </a:solidFill>
              </a:ln>
              <a:solidFill>
                <a:schemeClr val="tx1"/>
              </a:solidFill>
              <a:effectLst>
                <a:glow rad="228600">
                  <a:srgbClr val="F8F8F8"/>
                </a:glow>
              </a:effectLst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1025" name="Picture 1" descr="C:\Users\елки-палки\Desktop\конкурс на лучший урок\волосы\a4368acd8b78__diary_ru__580_n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2285992"/>
            <a:ext cx="6572296" cy="4383499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" name="Picture 2" descr="C:\Users\елки-палки\Desktop\конкурс на лучший урок\волосы\908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421958">
            <a:off x="748281" y="2159022"/>
            <a:ext cx="2344312" cy="4059415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7" name="Умножение 6"/>
          <p:cNvSpPr/>
          <p:nvPr/>
        </p:nvSpPr>
        <p:spPr>
          <a:xfrm rot="20339550">
            <a:off x="380208" y="1247644"/>
            <a:ext cx="3275132" cy="5916968"/>
          </a:xfrm>
          <a:prstGeom prst="mathMultiply">
            <a:avLst>
              <a:gd name="adj1" fmla="val 3308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елки-палки\Desktop\конкурс на лучший урок\волосы\6.jpg"/>
          <p:cNvPicPr>
            <a:picLocks noChangeAspect="1" noChangeArrowheads="1"/>
          </p:cNvPicPr>
          <p:nvPr/>
        </p:nvPicPr>
        <p:blipFill>
          <a:blip r:embed="rId2">
            <a:lum bright="10000" contrast="-30000"/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cs typeface="Times New Roman" pitchFamily="18" charset="0"/>
              </a:rPr>
              <a:t>Основные правила</a:t>
            </a:r>
            <a:endParaRPr lang="ru-RU" sz="4000" b="1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ysClr val="windowText" lastClr="000000"/>
              </a:solidFill>
              <a:effectLst>
                <a:glow rad="228600">
                  <a:srgbClr val="F8F8F8"/>
                </a:glow>
              </a:effectLst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857232"/>
            <a:ext cx="9144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>
              <a:buFont typeface="Wingdings" pitchFamily="2" charset="2"/>
              <a:buChar char="ü"/>
            </a:pPr>
            <a:r>
              <a:rPr lang="ru-RU" sz="32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</a:rPr>
              <a:t>Используйте шампунь, </a:t>
            </a:r>
          </a:p>
          <a:p>
            <a:pPr algn="ctr"/>
            <a:r>
              <a:rPr lang="ru-RU" sz="32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</a:rPr>
              <a:t>соответствующий вашему типу волос</a:t>
            </a:r>
            <a:endParaRPr lang="ru-RU" sz="3200" b="1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ysClr val="windowText" lastClr="000000"/>
              </a:solidFill>
              <a:effectLst>
                <a:glow rad="228600">
                  <a:srgbClr val="F8F8F8"/>
                </a:glow>
              </a:effectLst>
              <a:latin typeface="Monotype Corsiva" pitchFamily="66" charset="0"/>
            </a:endParaRPr>
          </a:p>
        </p:txBody>
      </p:sp>
      <p:pic>
        <p:nvPicPr>
          <p:cNvPr id="24578" name="Picture 2" descr="C:\Users\елки-палки\Desktop\конкурс на лучший урок\волосы\38a389.jpg"/>
          <p:cNvPicPr>
            <a:picLocks noChangeAspect="1" noChangeArrowheads="1"/>
          </p:cNvPicPr>
          <p:nvPr/>
        </p:nvPicPr>
        <p:blipFill>
          <a:blip r:embed="rId3"/>
          <a:srcRect t="-3099" r="-5405"/>
          <a:stretch>
            <a:fillRect/>
          </a:stretch>
        </p:blipFill>
        <p:spPr bwMode="auto">
          <a:xfrm>
            <a:off x="428596" y="2104419"/>
            <a:ext cx="5572164" cy="4753581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4580" name="Picture 4" descr="C:\Users\елки-палки\Desktop\конкурс на лучший урок\волосы\1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39367" y="2000240"/>
            <a:ext cx="3062904" cy="3500462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лки-палки\Desktop\волосы\brillance-cheveux.jpg"/>
          <p:cNvPicPr>
            <a:picLocks noChangeAspect="1" noChangeArrowheads="1"/>
          </p:cNvPicPr>
          <p:nvPr/>
        </p:nvPicPr>
        <p:blipFill>
          <a:blip r:embed="rId2">
            <a:lum bright="3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cs typeface="Times New Roman" pitchFamily="18" charset="0"/>
              </a:rPr>
              <a:t>Основные правила</a:t>
            </a:r>
            <a:endParaRPr lang="ru-RU" sz="4000" b="1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ysClr val="windowText" lastClr="000000"/>
              </a:solidFill>
              <a:effectLst>
                <a:glow rad="228600">
                  <a:srgbClr val="F8F8F8"/>
                </a:glow>
              </a:effectLst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071546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Char char="ü"/>
            </a:pPr>
            <a:r>
              <a:rPr lang="ru-RU" sz="32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Monotype Corsiva" pitchFamily="66" charset="0"/>
              </a:rPr>
              <a:t>Шампунь </a:t>
            </a:r>
            <a:r>
              <a:rPr lang="ru-RU" sz="32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rgbClr val="C000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Monotype Corsiva" pitchFamily="66" charset="0"/>
              </a:rPr>
              <a:t>сначала</a:t>
            </a:r>
            <a:r>
              <a:rPr lang="ru-RU" sz="32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Monotype Corsiva" pitchFamily="66" charset="0"/>
              </a:rPr>
              <a:t> следует наносить </a:t>
            </a:r>
            <a:r>
              <a:rPr lang="ru-RU" sz="32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rgbClr val="C000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Monotype Corsiva" pitchFamily="66" charset="0"/>
              </a:rPr>
              <a:t>на ладони</a:t>
            </a:r>
            <a:r>
              <a:rPr lang="ru-RU" sz="32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Monotype Corsiva" pitchFamily="66" charset="0"/>
              </a:rPr>
              <a:t>, </a:t>
            </a:r>
          </a:p>
          <a:p>
            <a:pPr algn="ctr"/>
            <a:r>
              <a:rPr lang="ru-RU" sz="32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Monotype Corsiva" pitchFamily="66" charset="0"/>
              </a:rPr>
              <a:t> потом на волосы</a:t>
            </a:r>
            <a:endParaRPr lang="ru-RU" sz="3200" dirty="0">
              <a:ln>
                <a:solidFill>
                  <a:schemeClr val="bg2">
                    <a:lumMod val="25000"/>
                  </a:schemeClr>
                </a:solidFill>
              </a:ln>
              <a:effectLst>
                <a:glow rad="228600">
                  <a:schemeClr val="bg1">
                    <a:alpha val="40000"/>
                  </a:schemeClr>
                </a:glow>
              </a:effectLst>
              <a:latin typeface="Monotype Corsiva" pitchFamily="66" charset="0"/>
            </a:endParaRPr>
          </a:p>
        </p:txBody>
      </p:sp>
      <p:pic>
        <p:nvPicPr>
          <p:cNvPr id="34817" name="Picture 1" descr="C:\Users\елки-палки\Desktop\конкурс на лучший урок\волосы\72576440f950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9190849">
            <a:off x="2878749" y="2483827"/>
            <a:ext cx="3810000" cy="3895725"/>
          </a:xfrm>
          <a:prstGeom prst="flowChartAlternateProcess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4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елки-палки\Desktop\конкурс на лучший урок\волосы\6.jpg"/>
          <p:cNvPicPr>
            <a:picLocks noChangeAspect="1" noChangeArrowheads="1"/>
          </p:cNvPicPr>
          <p:nvPr/>
        </p:nvPicPr>
        <p:blipFill>
          <a:blip r:embed="rId2">
            <a:lum bright="10000" contrast="-30000"/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cs typeface="Times New Roman" pitchFamily="18" charset="0"/>
              </a:rPr>
              <a:t>Основные правила</a:t>
            </a:r>
            <a:endParaRPr lang="ru-RU" sz="4000" b="1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ysClr val="windowText" lastClr="000000"/>
              </a:solidFill>
              <a:effectLst>
                <a:glow rad="228600">
                  <a:srgbClr val="F8F8F8"/>
                </a:glow>
              </a:effectLst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071546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Char char="ü"/>
            </a:pPr>
            <a:r>
              <a:rPr lang="ru-RU" sz="32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effectLst>
                  <a:glow rad="228600">
                    <a:srgbClr val="F8F8F8"/>
                  </a:glow>
                </a:effectLst>
                <a:latin typeface="Monotype Corsiva" pitchFamily="66" charset="0"/>
              </a:rPr>
              <a:t>Время нахождения шампуня на волосах </a:t>
            </a:r>
          </a:p>
          <a:p>
            <a:pPr algn="ctr"/>
            <a:r>
              <a:rPr lang="ru-RU" sz="3200" b="1" u="sng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effectLst>
                  <a:glow rad="228600">
                    <a:srgbClr val="F8F8F8"/>
                  </a:glow>
                </a:effectLst>
                <a:latin typeface="Monotype Corsiva" pitchFamily="66" charset="0"/>
              </a:rPr>
              <a:t>не должно превышать </a:t>
            </a:r>
            <a:r>
              <a:rPr lang="ru-RU" sz="40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rgbClr val="C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</a:rPr>
              <a:t>1 минуты</a:t>
            </a:r>
            <a:endParaRPr lang="ru-RU" sz="4000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rgbClr val="C00000"/>
              </a:solidFill>
              <a:effectLst>
                <a:glow rad="228600">
                  <a:srgbClr val="F8F8F8"/>
                </a:glow>
              </a:effectLst>
              <a:latin typeface="Monotype Corsiva" pitchFamily="66" charset="0"/>
            </a:endParaRPr>
          </a:p>
        </p:txBody>
      </p:sp>
      <p:pic>
        <p:nvPicPr>
          <p:cNvPr id="33793" name="Picture 1" descr="C:\Users\елки-палки\Desktop\конкурс на лучший урок\волосы\f03bf9c8a2b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2571744"/>
            <a:ext cx="4762500" cy="3810000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лки-палки\Desktop\волосы\brillance-cheveux.jpg"/>
          <p:cNvPicPr>
            <a:picLocks noChangeAspect="1" noChangeArrowheads="1"/>
          </p:cNvPicPr>
          <p:nvPr/>
        </p:nvPicPr>
        <p:blipFill>
          <a:blip r:embed="rId2">
            <a:lum bright="3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cs typeface="Times New Roman" pitchFamily="18" charset="0"/>
              </a:rPr>
              <a:t>Основные правила</a:t>
            </a:r>
            <a:endParaRPr lang="ru-RU" sz="4000" b="1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ysClr val="windowText" lastClr="000000"/>
              </a:solidFill>
              <a:effectLst>
                <a:glow rad="228600">
                  <a:srgbClr val="F8F8F8"/>
                </a:glow>
              </a:effectLst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285860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Char char="ü"/>
            </a:pPr>
            <a:r>
              <a:rPr lang="ru-RU" sz="32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effectLst>
                  <a:glow rad="228600">
                    <a:srgbClr val="F8F8F8"/>
                  </a:glow>
                </a:effectLst>
                <a:latin typeface="Monotype Corsiva" pitchFamily="66" charset="0"/>
              </a:rPr>
              <a:t>После мытья волосы необходимо тщательно промыть, нанести средства для укрепления</a:t>
            </a:r>
            <a:endParaRPr lang="ru-RU" sz="3200" dirty="0">
              <a:ln>
                <a:solidFill>
                  <a:schemeClr val="bg2">
                    <a:lumMod val="25000"/>
                  </a:schemeClr>
                </a:solidFill>
              </a:ln>
              <a:effectLst>
                <a:glow rad="228600">
                  <a:srgbClr val="F8F8F8"/>
                </a:glow>
              </a:effectLst>
              <a:latin typeface="Monotype Corsiva" pitchFamily="66" charset="0"/>
            </a:endParaRPr>
          </a:p>
        </p:txBody>
      </p:sp>
      <p:pic>
        <p:nvPicPr>
          <p:cNvPr id="32769" name="Picture 1" descr="C:\Users\елки-палки\Desktop\конкурс на лучший урок\волосы\tablarg.shower.sleep.t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2714620"/>
            <a:ext cx="6715172" cy="3777284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елки-палки\Desktop\конкурс на лучший урок\волосы\6.jpg"/>
          <p:cNvPicPr>
            <a:picLocks noChangeAspect="1" noChangeArrowheads="1"/>
          </p:cNvPicPr>
          <p:nvPr/>
        </p:nvPicPr>
        <p:blipFill>
          <a:blip r:embed="rId2">
            <a:lum bright="10000" contrast="-30000"/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cs typeface="Times New Roman" pitchFamily="18" charset="0"/>
              </a:rPr>
              <a:t>Основные правила</a:t>
            </a:r>
            <a:endParaRPr lang="ru-RU" sz="4000" b="1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ysClr val="windowText" lastClr="000000"/>
              </a:solidFill>
              <a:effectLst>
                <a:glow rad="228600">
                  <a:srgbClr val="F8F8F8"/>
                </a:glow>
              </a:effectLst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0" y="1071546"/>
            <a:ext cx="9144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3200" b="1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rgbClr val="FFFFFF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Вытереть чистым полотенцем, а дальше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1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rgbClr val="FFFFFF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дать им высохнуть естественным способом.                          </a:t>
            </a:r>
            <a:endParaRPr kumimoji="0" lang="ru-RU" sz="3200" b="0" i="0" u="none" strike="noStrike" cap="none" normalizeH="0" baseline="0" dirty="0" smtClean="0">
              <a:ln>
                <a:solidFill>
                  <a:schemeClr val="bg2">
                    <a:lumMod val="25000"/>
                  </a:schemeClr>
                </a:solidFill>
              </a:ln>
              <a:solidFill>
                <a:schemeClr val="tx1"/>
              </a:solidFill>
              <a:effectLst>
                <a:glow rad="228600">
                  <a:srgbClr val="FFFFFF"/>
                </a:glow>
              </a:effectLst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31746" name="Picture 2" descr="C:\Users\елки-палки\Desktop\конкурс на лучший урок\волосы\2182074.jpg"/>
          <p:cNvPicPr>
            <a:picLocks noChangeAspect="1" noChangeArrowheads="1"/>
          </p:cNvPicPr>
          <p:nvPr/>
        </p:nvPicPr>
        <p:blipFill>
          <a:blip r:embed="rId3"/>
          <a:srcRect l="658" b="-1323"/>
          <a:stretch>
            <a:fillRect/>
          </a:stretch>
        </p:blipFill>
        <p:spPr bwMode="auto">
          <a:xfrm rot="1856011">
            <a:off x="5219454" y="2542519"/>
            <a:ext cx="2838691" cy="3860421"/>
          </a:xfrm>
          <a:prstGeom prst="rect">
            <a:avLst/>
          </a:prstGeom>
          <a:noFill/>
          <a:effectLst>
            <a:softEdge rad="31750"/>
          </a:effectLst>
        </p:spPr>
      </p:pic>
      <p:sp>
        <p:nvSpPr>
          <p:cNvPr id="6" name="Умножение 5"/>
          <p:cNvSpPr/>
          <p:nvPr/>
        </p:nvSpPr>
        <p:spPr>
          <a:xfrm rot="5400000">
            <a:off x="4065752" y="1506356"/>
            <a:ext cx="5357827" cy="5916968"/>
          </a:xfrm>
          <a:prstGeom prst="mathMultiply">
            <a:avLst>
              <a:gd name="adj1" fmla="val 3308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747" name="Picture 3" descr="C:\Users\елки-палки\Desktop\конкурс на лучший урок\волосы\1005648_w640_h640_lko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714348" y="2571744"/>
            <a:ext cx="3114675" cy="3571875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лки-палки\Desktop\волосы\brillance-cheveux.jpg"/>
          <p:cNvPicPr>
            <a:picLocks noChangeAspect="1" noChangeArrowheads="1"/>
          </p:cNvPicPr>
          <p:nvPr/>
        </p:nvPicPr>
        <p:blipFill>
          <a:blip r:embed="rId2">
            <a:lum bright="3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1071546"/>
            <a:ext cx="9144000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28600" lvl="0" indent="-228600" algn="ctr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32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effectLst>
                  <a:glow rad="228600">
                    <a:srgbClr val="F8F8F8"/>
                  </a:glow>
                </a:effectLst>
                <a:latin typeface="Monotype Corsiva" pitchFamily="66" charset="0"/>
              </a:rPr>
              <a:t>Влажные волосы </a:t>
            </a:r>
            <a:r>
              <a:rPr lang="ru-RU" sz="32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rgbClr val="C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</a:rPr>
              <a:t>нельзя </a:t>
            </a:r>
            <a:r>
              <a:rPr kumimoji="0" lang="ru-RU" sz="3200" b="1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сразу расчесывать, </a:t>
            </a:r>
          </a:p>
          <a:p>
            <a:pPr marL="228600" lvl="0" indent="-22860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иначе их можно повредить</a:t>
            </a:r>
            <a:endParaRPr kumimoji="0" lang="ru-RU" sz="3200" b="0" i="0" u="none" strike="noStrike" cap="none" normalizeH="0" baseline="0" dirty="0" smtClean="0">
              <a:ln>
                <a:solidFill>
                  <a:schemeClr val="bg2">
                    <a:lumMod val="25000"/>
                  </a:schemeClr>
                </a:solidFill>
              </a:ln>
              <a:solidFill>
                <a:schemeClr val="tx1"/>
              </a:solidFill>
              <a:effectLst>
                <a:glow rad="228600">
                  <a:srgbClr val="F8F8F8"/>
                </a:glow>
              </a:effectLst>
              <a:latin typeface="Monotype Corsiva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cs typeface="Times New Roman" pitchFamily="18" charset="0"/>
              </a:rPr>
              <a:t>Основные правила</a:t>
            </a:r>
            <a:endParaRPr lang="ru-RU" sz="4000" b="1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ysClr val="windowText" lastClr="000000"/>
              </a:solidFill>
              <a:effectLst>
                <a:glow rad="228600">
                  <a:srgbClr val="F8F8F8"/>
                </a:glow>
              </a:effectLst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4098" name="Picture 2" descr="C:\Users\елки-палки\Desktop\конкурс на лучший урок\волосы\hair_loss_remed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2214554"/>
            <a:ext cx="4372788" cy="4205294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елки-палки\Desktop\конкурс на лучший урок\волосы\photo_0_3d6eafd04ab7a980965808b14346aa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2956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2500306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effectLst>
                  <a:glow rad="228600">
                    <a:srgbClr val="F8F8F8"/>
                  </a:glow>
                </a:effectLst>
                <a:latin typeface="Monotype Corsiva" pitchFamily="66" charset="0"/>
              </a:rPr>
              <a:t>Шампунь выбран верно, если: </a:t>
            </a:r>
            <a:endParaRPr lang="ru-RU" sz="3200" b="1" dirty="0">
              <a:ln>
                <a:solidFill>
                  <a:schemeClr val="bg2">
                    <a:lumMod val="25000"/>
                  </a:schemeClr>
                </a:solidFill>
              </a:ln>
              <a:effectLst>
                <a:glow rad="228600">
                  <a:srgbClr val="F8F8F8"/>
                </a:glow>
              </a:effectLst>
              <a:latin typeface="Monotype Corsiva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3357562"/>
            <a:ext cx="8858280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  <a:buFont typeface="Wingdings" pitchFamily="2" charset="2"/>
              <a:buChar char="ü"/>
            </a:pPr>
            <a:r>
              <a:rPr lang="ru-RU" sz="320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effectLst>
                  <a:glow rad="228600">
                    <a:srgbClr val="FFFFFF"/>
                  </a:glow>
                </a:effectLst>
                <a:latin typeface="Monotype Corsiva" pitchFamily="66" charset="0"/>
              </a:rPr>
              <a:t>После мытья волосы приобретают здоровый блеск</a:t>
            </a:r>
            <a:r>
              <a:rPr lang="ru-RU" sz="32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effectLst>
                  <a:glow rad="228600">
                    <a:srgbClr val="FFFFFF"/>
                  </a:glow>
                </a:effectLst>
                <a:latin typeface="Monotype Corsiva" pitchFamily="66" charset="0"/>
              </a:rPr>
              <a:t>                      </a:t>
            </a:r>
          </a:p>
          <a:p>
            <a:pPr>
              <a:lnSpc>
                <a:spcPts val="4400"/>
              </a:lnSpc>
              <a:buFont typeface="Wingdings" pitchFamily="2" charset="2"/>
              <a:buChar char="ü"/>
            </a:pPr>
            <a:r>
              <a:rPr lang="ru-RU" sz="320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effectLst>
                  <a:glow rad="228600">
                    <a:srgbClr val="FFFFFF"/>
                  </a:glow>
                </a:effectLst>
                <a:latin typeface="Monotype Corsiva" pitchFamily="66" charset="0"/>
              </a:rPr>
              <a:t>Волосы долго сохраняют объем, </a:t>
            </a:r>
          </a:p>
          <a:p>
            <a:r>
              <a:rPr lang="ru-RU" sz="320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effectLst>
                  <a:glow rad="228600">
                    <a:srgbClr val="FFFFFF"/>
                  </a:glow>
                </a:effectLst>
                <a:latin typeface="Monotype Corsiva" pitchFamily="66" charset="0"/>
              </a:rPr>
              <a:t>                         легко расчесываются и не склеиваются</a:t>
            </a:r>
            <a:endParaRPr lang="ru-RU" sz="3200" b="1" dirty="0" smtClean="0">
              <a:ln>
                <a:solidFill>
                  <a:schemeClr val="bg2">
                    <a:lumMod val="25000"/>
                  </a:schemeClr>
                </a:solidFill>
              </a:ln>
              <a:effectLst>
                <a:glow rad="228600">
                  <a:srgbClr val="FFFFFF"/>
                </a:glow>
              </a:effectLst>
              <a:latin typeface="Monotype Corsiva" pitchFamily="66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320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effectLst>
                  <a:glow rad="228600">
                    <a:srgbClr val="FFFFFF"/>
                  </a:glow>
                </a:effectLst>
                <a:latin typeface="Monotype Corsiva" pitchFamily="66" charset="0"/>
              </a:rPr>
              <a:t>Кожа головы не зудит и не пересушена</a:t>
            </a:r>
            <a:endParaRPr lang="ru-RU" dirty="0">
              <a:ln>
                <a:solidFill>
                  <a:schemeClr val="bg2">
                    <a:lumMod val="25000"/>
                  </a:schemeClr>
                </a:solidFill>
              </a:ln>
              <a:effectLst>
                <a:glow rad="228600">
                  <a:srgbClr val="FFFFFF"/>
                </a:glo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500042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effectLst>
                  <a:glow rad="228600">
                    <a:srgbClr val="FFFFFF"/>
                  </a:glow>
                </a:effectLst>
                <a:latin typeface="Monotype Corsiva" pitchFamily="66" charset="0"/>
              </a:rPr>
              <a:t>От того, насколько правильно подобран шампунь, зависят состояние и здоровье волос!</a:t>
            </a:r>
            <a:endParaRPr lang="ru-RU" sz="3200" dirty="0">
              <a:ln>
                <a:solidFill>
                  <a:schemeClr val="bg2">
                    <a:lumMod val="25000"/>
                  </a:schemeClr>
                </a:solidFill>
              </a:ln>
              <a:effectLst>
                <a:glow rad="228600">
                  <a:srgbClr val="FFFFFF"/>
                </a:glo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лки-палки\Desktop\волосы\brillance-cheveux.jpg"/>
          <p:cNvPicPr>
            <a:picLocks noChangeAspect="1" noChangeArrowheads="1"/>
          </p:cNvPicPr>
          <p:nvPr/>
        </p:nvPicPr>
        <p:blipFill>
          <a:blip r:embed="rId2">
            <a:lum bright="3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effectLst>
                  <a:glow rad="228600">
                    <a:srgbClr val="F8F8F8"/>
                  </a:glow>
                </a:effectLst>
                <a:latin typeface="Monotype Corsiva" pitchFamily="66" charset="0"/>
              </a:rPr>
              <a:t>Прически</a:t>
            </a:r>
            <a:endParaRPr lang="ru-RU" sz="4000" b="1" dirty="0">
              <a:ln>
                <a:solidFill>
                  <a:schemeClr val="bg2">
                    <a:lumMod val="25000"/>
                  </a:schemeClr>
                </a:solidFill>
              </a:ln>
              <a:effectLst>
                <a:glow rad="228600">
                  <a:srgbClr val="F8F8F8"/>
                </a:glow>
              </a:effectLst>
              <a:latin typeface="Monotype Corsiva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214422"/>
            <a:ext cx="9195146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latin typeface="Monotype Corsiva" pitchFamily="66" charset="0"/>
              </a:rPr>
              <a:t>При  выборе прически необходимо учитывать форму лица</a:t>
            </a:r>
            <a:endParaRPr lang="ru-RU" sz="3200" dirty="0" smtClean="0">
              <a:ln>
                <a:solidFill>
                  <a:schemeClr val="bg2">
                    <a:lumMod val="25000"/>
                  </a:schemeClr>
                </a:solidFill>
              </a:ln>
              <a:latin typeface="Monotype Corsiva" pitchFamily="66" charset="0"/>
            </a:endParaRPr>
          </a:p>
          <a:p>
            <a:r>
              <a:rPr lang="ru-RU" sz="32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latin typeface="Monotype Corsiva" pitchFamily="66" charset="0"/>
              </a:rPr>
              <a:t> </a:t>
            </a:r>
            <a:endParaRPr lang="ru-RU" sz="3200" dirty="0">
              <a:ln>
                <a:solidFill>
                  <a:schemeClr val="bg2">
                    <a:lumMod val="25000"/>
                  </a:schemeClr>
                </a:solidFill>
              </a:ln>
              <a:latin typeface="Monotype Corsiva" pitchFamily="66" charset="0"/>
            </a:endParaRPr>
          </a:p>
        </p:txBody>
      </p:sp>
      <p:pic>
        <p:nvPicPr>
          <p:cNvPr id="2049" name="Picture 1" descr="C:\Users\елки-палки\Desktop\конкурс на лучший урок\волосы\13 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2143116"/>
            <a:ext cx="3172347" cy="3929054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елки-палки\Desktop\конкурс на лучший урок\волосы\1259644574_1259604551_texture-cream-3.jpg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100" name="Picture 4" descr="C:\Users\елки-палки\Desktop\конкурс на лучший урок\волосы\uhodhair_longlon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785926"/>
            <a:ext cx="3667936" cy="5072074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2" name="Picture 6" descr="C:\Users\елки-палки\Desktop\конкурс на лучший урок\волосы\3433547117_a23921230e_o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894" y="0"/>
            <a:ext cx="4286106" cy="6886570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1" name="Picture 7" descr="C:\Users\елки-палки\Desktop\конкурс на лучший урок\волосы\1768285933_7b395b766b_b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43174" y="1285860"/>
            <a:ext cx="3571900" cy="507395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14282" y="214290"/>
            <a:ext cx="664370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cap="none" normalizeH="0" baseline="0" dirty="0" smtClean="0">
                <a:effectLst>
                  <a:glow rad="228600">
                    <a:srgbClr val="FFFFFF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ru-RU" sz="3600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effectLst>
                  <a:glow rad="228600">
                    <a:srgbClr val="FFFFFF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Еще с давних времен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effectLst>
                  <a:glow rad="228600">
                    <a:srgbClr val="FFFFFF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люди придавали большое значение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effectLst>
                  <a:glow rad="228600">
                    <a:srgbClr val="FFFFFF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  своим волосам </a:t>
            </a:r>
            <a:endParaRPr kumimoji="0" lang="ru-RU" sz="3600" i="0" u="none" strike="noStrike" cap="none" normalizeH="0" baseline="0" dirty="0" smtClean="0">
              <a:ln>
                <a:solidFill>
                  <a:schemeClr val="bg2">
                    <a:lumMod val="25000"/>
                  </a:schemeClr>
                </a:solidFill>
              </a:ln>
              <a:effectLst>
                <a:glow rad="228600">
                  <a:srgbClr val="FFFFFF"/>
                </a:glow>
              </a:effectLst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9" name="Picture 8" descr="C:\Users\елки-палки\Desktop\конкурс на лучший урок\волосы\399855768_c42030d7fa_o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2028327"/>
            <a:ext cx="3517869" cy="4829674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3" name="Picture 7" descr="C:\Users\елки-палки\Desktop\конкурс на лучший урок\волосы\1133910697_a41de6e565_b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357554" y="1214422"/>
            <a:ext cx="3000396" cy="5457413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4" name="Picture 5" descr="C:\Users\елки-палки\Desktop\конкурс на лучший урок\волосы\4284911182_e42f15ba16_b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flipH="1">
            <a:off x="5969032" y="0"/>
            <a:ext cx="3174968" cy="4929198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9" presetClass="exit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9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9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1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3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елки-палки\Desktop\конкурс на лучший урок\волосы\6.jpg"/>
          <p:cNvPicPr>
            <a:picLocks noChangeAspect="1" noChangeArrowheads="1"/>
          </p:cNvPicPr>
          <p:nvPr/>
        </p:nvPicPr>
        <p:blipFill>
          <a:blip r:embed="rId2">
            <a:lum bright="10000" contrast="-30000"/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effectLst>
                  <a:glow rad="228600">
                    <a:srgbClr val="F8F8F8"/>
                  </a:glow>
                </a:effectLst>
                <a:latin typeface="Monotype Corsiva" pitchFamily="66" charset="0"/>
              </a:rPr>
              <a:t>Формы лица </a:t>
            </a:r>
            <a:endParaRPr lang="ru-RU" sz="4000" dirty="0">
              <a:ln>
                <a:solidFill>
                  <a:schemeClr val="bg2">
                    <a:lumMod val="25000"/>
                  </a:schemeClr>
                </a:solidFill>
              </a:ln>
              <a:effectLst>
                <a:glow rad="228600">
                  <a:srgbClr val="F8F8F8"/>
                </a:glow>
              </a:effectLst>
              <a:latin typeface="Monotype Corsiva" pitchFamily="66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428992" y="857232"/>
            <a:ext cx="212750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треугольная</a:t>
            </a:r>
            <a:endParaRPr kumimoji="0" lang="ru-RU" sz="3200" b="0" i="0" u="none" strike="noStrike" cap="none" normalizeH="0" baseline="0" dirty="0" smtClean="0">
              <a:ln>
                <a:solidFill>
                  <a:schemeClr val="bg2">
                    <a:lumMod val="25000"/>
                  </a:schemeClr>
                </a:solidFill>
              </a:ln>
              <a:solidFill>
                <a:schemeClr val="tx1"/>
              </a:solidFill>
              <a:effectLst>
                <a:glow rad="228600">
                  <a:srgbClr val="F8F8F8"/>
                </a:glow>
              </a:effectLst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714348" y="857232"/>
            <a:ext cx="201850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квадратная</a:t>
            </a:r>
            <a:endParaRPr kumimoji="0" lang="ru-RU" sz="3200" b="0" i="0" u="none" strike="noStrike" cap="none" normalizeH="0" baseline="0" dirty="0" smtClean="0">
              <a:ln>
                <a:solidFill>
                  <a:schemeClr val="bg2">
                    <a:lumMod val="25000"/>
                  </a:schemeClr>
                </a:solidFill>
              </a:ln>
              <a:solidFill>
                <a:schemeClr val="tx1"/>
              </a:solidFill>
              <a:effectLst>
                <a:glow rad="228600">
                  <a:srgbClr val="F8F8F8"/>
                </a:glow>
              </a:effectLst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5357818" y="3929066"/>
            <a:ext cx="139333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круглая</a:t>
            </a:r>
            <a:endParaRPr kumimoji="0" lang="ru-RU" sz="3200" b="0" i="0" u="none" strike="noStrike" cap="none" normalizeH="0" baseline="0" dirty="0" smtClean="0">
              <a:ln>
                <a:solidFill>
                  <a:schemeClr val="bg2">
                    <a:lumMod val="25000"/>
                  </a:schemeClr>
                </a:solidFill>
              </a:ln>
              <a:solidFill>
                <a:schemeClr val="tx1"/>
              </a:solidFill>
              <a:effectLst>
                <a:glow rad="228600">
                  <a:srgbClr val="F8F8F8"/>
                </a:glow>
              </a:effectLst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 l="24051" t="15041" r="18987" b="20695"/>
          <a:stretch>
            <a:fillRect/>
          </a:stretch>
        </p:blipFill>
        <p:spPr bwMode="auto">
          <a:xfrm>
            <a:off x="3214678" y="1214422"/>
            <a:ext cx="2714644" cy="314327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6429388" y="857232"/>
            <a:ext cx="19511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удлиненная</a:t>
            </a:r>
            <a:endParaRPr kumimoji="0" lang="ru-RU" sz="3200" b="0" i="0" u="none" strike="noStrike" cap="none" normalizeH="0" baseline="0" dirty="0" smtClean="0">
              <a:ln>
                <a:solidFill>
                  <a:schemeClr val="bg2">
                    <a:lumMod val="25000"/>
                  </a:schemeClr>
                </a:solidFill>
              </a:ln>
              <a:solidFill>
                <a:schemeClr val="tx1"/>
              </a:solidFill>
              <a:effectLst>
                <a:glow rad="228600">
                  <a:srgbClr val="F8F8F8"/>
                </a:glow>
              </a:effectLst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2071670" y="3929066"/>
            <a:ext cx="156966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овальная</a:t>
            </a:r>
            <a:endParaRPr kumimoji="0" lang="ru-RU" sz="3200" b="0" i="0" u="none" strike="noStrike" cap="none" normalizeH="0" baseline="0" dirty="0" smtClean="0">
              <a:ln>
                <a:solidFill>
                  <a:schemeClr val="bg2">
                    <a:lumMod val="25000"/>
                  </a:schemeClr>
                </a:solidFill>
              </a:ln>
              <a:solidFill>
                <a:schemeClr val="tx1"/>
              </a:solidFill>
              <a:effectLst>
                <a:glow rad="228600">
                  <a:srgbClr val="F8F8F8"/>
                </a:glow>
              </a:effectLst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12" y="1428736"/>
            <a:ext cx="2407175" cy="257176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85918" y="4500570"/>
            <a:ext cx="2254934" cy="235743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34" y="1428736"/>
            <a:ext cx="2428678" cy="257176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00628" y="4500570"/>
            <a:ext cx="2433588" cy="235743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1"/>
      <p:bldP spid="5" grpId="0"/>
      <p:bldP spid="6" grpId="0"/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лки-палки\Desktop\волосы\brillance-cheveux.jpg"/>
          <p:cNvPicPr>
            <a:picLocks noChangeAspect="1" noChangeArrowheads="1"/>
          </p:cNvPicPr>
          <p:nvPr/>
        </p:nvPicPr>
        <p:blipFill>
          <a:blip r:embed="rId2">
            <a:lum bright="3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1285860"/>
          </a:xfrm>
          <a:prstGeom prst="rect">
            <a:avLst/>
          </a:prstGeom>
        </p:spPr>
        <p:txBody>
          <a:bodyPr wrap="square">
            <a:prstTxWarp prst="textArchDown">
              <a:avLst/>
            </a:prstTxWarp>
            <a:spAutoFit/>
          </a:bodyPr>
          <a:lstStyle/>
          <a:p>
            <a:pPr algn="ctr"/>
            <a:endParaRPr lang="ru-RU" sz="8000" b="1" dirty="0" smtClean="0">
              <a:ln>
                <a:solidFill>
                  <a:schemeClr val="bg2">
                    <a:lumMod val="25000"/>
                  </a:schemeClr>
                </a:solidFill>
              </a:ln>
              <a:solidFill>
                <a:sysClr val="windowText" lastClr="000000"/>
              </a:solidFill>
              <a:effectLst>
                <a:glow rad="228600">
                  <a:srgbClr val="F8F8F8"/>
                </a:glow>
              </a:effectLst>
              <a:latin typeface="Monotype Corsiva" pitchFamily="66" charset="0"/>
            </a:endParaRPr>
          </a:p>
          <a:p>
            <a:pPr algn="ctr"/>
            <a:r>
              <a:rPr lang="ru-RU" sz="80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</a:rPr>
              <a:t>Практическая </a:t>
            </a:r>
          </a:p>
          <a:p>
            <a:pPr algn="ctr"/>
            <a:r>
              <a:rPr lang="ru-RU" sz="80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</a:rPr>
              <a:t>работа</a:t>
            </a:r>
            <a:endParaRPr lang="ru-RU" sz="8000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ysClr val="windowText" lastClr="000000"/>
              </a:solidFill>
              <a:effectLst>
                <a:glow rad="228600">
                  <a:srgbClr val="F8F8F8"/>
                </a:glo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лки-палки\Desktop\волосы\brillance-cheveux.jpg"/>
          <p:cNvPicPr>
            <a:picLocks noChangeAspect="1" noChangeArrowheads="1"/>
          </p:cNvPicPr>
          <p:nvPr/>
        </p:nvPicPr>
        <p:blipFill>
          <a:blip r:embed="rId2">
            <a:lum bright="3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0" y="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Овальное лицо    </a:t>
            </a:r>
            <a:endParaRPr kumimoji="0" lang="ru-RU" sz="4000" b="0" i="0" u="none" strike="noStrike" cap="none" normalizeH="0" baseline="0" dirty="0" smtClean="0">
              <a:ln>
                <a:solidFill>
                  <a:schemeClr val="bg2">
                    <a:lumMod val="25000"/>
                  </a:schemeClr>
                </a:solidFill>
              </a:ln>
              <a:solidFill>
                <a:schemeClr val="tx1"/>
              </a:solidFill>
              <a:effectLst>
                <a:glow rad="228600">
                  <a:srgbClr val="F8F8F8"/>
                </a:glow>
              </a:effectLst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702" y="0"/>
            <a:ext cx="2254934" cy="235743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14282" y="857232"/>
            <a:ext cx="67151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u="sng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FFFFF"/>
                  </a:glow>
                </a:effectLst>
                <a:latin typeface="Monotype Corsiva" pitchFamily="66" charset="0"/>
              </a:rPr>
              <a:t>Характерен</a:t>
            </a:r>
            <a:r>
              <a:rPr lang="ru-RU" sz="32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FFFFF"/>
                  </a:glow>
                </a:effectLst>
                <a:latin typeface="Monotype Corsiva" pitchFamily="66" charset="0"/>
              </a:rPr>
              <a:t> </a:t>
            </a:r>
            <a:r>
              <a:rPr lang="ru-RU" sz="320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FFFFF"/>
                  </a:glow>
                </a:effectLst>
                <a:latin typeface="Monotype Corsiva" pitchFamily="66" charset="0"/>
              </a:rPr>
              <a:t>плавный переход линий лба, висков, скул и подбородка, которые образуют овал.</a:t>
            </a:r>
            <a:r>
              <a:rPr lang="ru-RU" sz="32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FFFFF"/>
                  </a:glow>
                </a:effectLst>
                <a:latin typeface="Monotype Corsiva" pitchFamily="66" charset="0"/>
              </a:rPr>
              <a:t> </a:t>
            </a:r>
            <a:endParaRPr lang="ru-RU" sz="3200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ysClr val="windowText" lastClr="000000"/>
              </a:solidFill>
              <a:effectLst>
                <a:glow rad="228600">
                  <a:srgbClr val="FFFFFF"/>
                </a:glow>
              </a:effectLst>
              <a:latin typeface="Monotype Corsiva" pitchFamily="66" charset="0"/>
            </a:endParaRPr>
          </a:p>
        </p:txBody>
      </p:sp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214282" y="2714620"/>
            <a:ext cx="8643998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u="sng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ru-RU" sz="3200" b="1" i="0" u="sng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одойдут:</a:t>
            </a:r>
            <a:r>
              <a:rPr kumimoji="0" lang="ru-RU" sz="3200" b="0" i="0" u="sng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ru-RU" sz="3200" u="none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как длинные волосы, так и любая стрижка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ru-RU" sz="320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можно носить прически с челкой и без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ru-RU" sz="320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высокие или низкие прически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ru-RU" sz="320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гладкие волосы или пышные кудри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ru-RU" sz="320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пробор любого типа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ru-RU" sz="320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прически с открытыми или закрытыми ушами </a:t>
            </a:r>
            <a:endParaRPr kumimoji="0" lang="ru-RU" sz="3200" b="0" i="0" u="none" strike="noStrike" cap="none" normalizeH="0" baseline="0" dirty="0" smtClean="0">
              <a:ln>
                <a:solidFill>
                  <a:schemeClr val="bg2">
                    <a:lumMod val="25000"/>
                  </a:schemeClr>
                </a:solidFill>
              </a:ln>
              <a:solidFill>
                <a:sysClr val="windowText" lastClr="000000"/>
              </a:solidFill>
              <a:effectLst>
                <a:glow rad="228600">
                  <a:srgbClr val="F8F8F8"/>
                </a:glow>
              </a:effectLst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1500174"/>
            <a:ext cx="8271176" cy="400052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8914" grpId="0"/>
      <p:bldP spid="38914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елки-палки\Desktop\конкурс на лучший урок\волосы\6.jpg"/>
          <p:cNvPicPr>
            <a:picLocks noChangeAspect="1" noChangeArrowheads="1"/>
          </p:cNvPicPr>
          <p:nvPr/>
        </p:nvPicPr>
        <p:blipFill>
          <a:blip r:embed="rId2">
            <a:lum bright="10000" contrast="-30000"/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Круглое лицо    </a:t>
            </a:r>
            <a:endParaRPr kumimoji="0" lang="ru-RU" sz="4000" b="0" i="0" u="none" strike="noStrike" cap="none" normalizeH="0" baseline="0" dirty="0" smtClean="0">
              <a:ln>
                <a:solidFill>
                  <a:schemeClr val="bg2">
                    <a:lumMod val="25000"/>
                  </a:schemeClr>
                </a:solidFill>
              </a:ln>
              <a:solidFill>
                <a:schemeClr val="tx1"/>
              </a:solidFill>
              <a:effectLst>
                <a:glow rad="228600">
                  <a:srgbClr val="F8F8F8"/>
                </a:glow>
              </a:effectLst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0412" y="0"/>
            <a:ext cx="2433588" cy="235743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214282" y="714356"/>
            <a:ext cx="6929486" cy="1554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ts val="384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FFFFF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Н</a:t>
            </a:r>
            <a:r>
              <a:rPr kumimoji="0" lang="ru-RU" sz="3200" b="0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FFFFF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ужно с помощью прически </a:t>
            </a:r>
            <a:r>
              <a:rPr kumimoji="0" lang="ru-RU" sz="3200" b="1" i="0" u="sng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FFFFF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удлинить лицо</a:t>
            </a:r>
            <a:r>
              <a:rPr kumimoji="0" lang="ru-RU" sz="3200" b="1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FFFFF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0" u="sng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FFFFF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Важно</a:t>
            </a:r>
            <a:r>
              <a:rPr kumimoji="0" lang="ru-RU" sz="3200" b="1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FFFFF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3200" b="0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FFFFF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чтобы лоб оставался открытым, </a:t>
            </a:r>
          </a:p>
          <a:p>
            <a:pPr marL="0" marR="0" lvl="0" indent="0" defTabSz="914400" rtl="0" eaLnBrk="1" fontAlgn="base" latinLnBrk="0" hangingPunct="1">
              <a:lnSpc>
                <a:spcPts val="384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FFFFF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а волосы теменной зоны были пышными. </a:t>
            </a:r>
            <a:endParaRPr kumimoji="0" lang="ru-RU" sz="3200" b="0" i="0" u="none" strike="noStrike" cap="none" normalizeH="0" baseline="0" dirty="0" smtClean="0">
              <a:ln>
                <a:solidFill>
                  <a:schemeClr val="bg2">
                    <a:lumMod val="25000"/>
                  </a:schemeClr>
                </a:solidFill>
              </a:ln>
              <a:solidFill>
                <a:sysClr val="windowText" lastClr="000000"/>
              </a:solidFill>
              <a:effectLst>
                <a:glow rad="228600">
                  <a:srgbClr val="FFFFFF"/>
                </a:glow>
              </a:effectLst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285720" y="2333685"/>
            <a:ext cx="857256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u="sng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ru-RU" sz="3600" b="1" i="0" u="sng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одойдут:</a:t>
            </a:r>
            <a:r>
              <a:rPr kumimoji="0" lang="ru-RU" sz="3600" b="0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3600" b="0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короткая стрижка, объемно уложенная в теменной зоне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3600" b="0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для длинных волос можно посоветовать высокую прическу, пышную в теменной зоне и особенно надо лбом, без челки.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600" b="1" i="0" u="sng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Избегайте</a:t>
            </a:r>
            <a:r>
              <a:rPr kumimoji="0" lang="ru-RU" sz="3600" b="0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: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3600" b="0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гладких причесок и прямого пробора</a:t>
            </a:r>
            <a:endParaRPr kumimoji="0" lang="ru-RU" sz="3600" b="0" i="0" u="none" strike="noStrike" cap="none" normalizeH="0" baseline="0" dirty="0" smtClean="0">
              <a:ln>
                <a:solidFill>
                  <a:schemeClr val="bg2">
                    <a:lumMod val="25000"/>
                  </a:schemeClr>
                </a:solidFill>
              </a:ln>
              <a:solidFill>
                <a:sysClr val="windowText" lastClr="000000"/>
              </a:solidFill>
              <a:effectLst>
                <a:glow rad="228600">
                  <a:srgbClr val="F8F8F8"/>
                </a:glow>
              </a:effectLst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1571612"/>
            <a:ext cx="7902295" cy="385765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7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378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9" grpId="0"/>
      <p:bldP spid="37889" grpId="1"/>
      <p:bldP spid="37890" grpId="0"/>
      <p:bldP spid="37890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лки-палки\Desktop\волосы\brillance-cheveux.jpg"/>
          <p:cNvPicPr>
            <a:picLocks noChangeAspect="1" noChangeArrowheads="1"/>
          </p:cNvPicPr>
          <p:nvPr/>
        </p:nvPicPr>
        <p:blipFill>
          <a:blip r:embed="rId2">
            <a:lum bright="3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</a:rPr>
              <a:t>Удлиненное </a:t>
            </a:r>
            <a:r>
              <a:rPr kumimoji="0" lang="ru-RU" sz="4000" b="1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лицо    </a:t>
            </a:r>
            <a:endParaRPr kumimoji="0" lang="ru-RU" sz="4000" b="0" i="0" u="none" strike="noStrike" cap="none" normalizeH="0" baseline="0" dirty="0" smtClean="0">
              <a:ln>
                <a:solidFill>
                  <a:schemeClr val="bg2">
                    <a:lumMod val="25000"/>
                  </a:schemeClr>
                </a:solidFill>
              </a:ln>
              <a:solidFill>
                <a:sysClr val="windowText" lastClr="000000"/>
              </a:solidFill>
              <a:effectLst>
                <a:glow rad="228600">
                  <a:srgbClr val="F8F8F8"/>
                </a:glow>
              </a:effectLst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36825" y="0"/>
            <a:ext cx="2407175" cy="257176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214282" y="3000372"/>
            <a:ext cx="8643998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u="sng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Подойдут :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kumimoji="0" lang="ru-RU" sz="3200" b="0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стрижка  длиной до уголков нижней челюсти или до подбородка, пышно уложенная на концах, с редкой или полной пышной челкой до бровей, либо с объемом на уровне скул и ушей.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kumimoji="0" lang="ru-RU" sz="3200" b="0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длинным волосам, придайте им объем с помощью бигуди или химической завивки. </a:t>
            </a:r>
            <a:endParaRPr kumimoji="0" lang="ru-RU" sz="3200" b="0" i="0" u="none" strike="noStrike" cap="none" normalizeH="0" baseline="0" dirty="0" smtClean="0">
              <a:ln>
                <a:solidFill>
                  <a:schemeClr val="bg2">
                    <a:lumMod val="25000"/>
                  </a:schemeClr>
                </a:solidFill>
              </a:ln>
              <a:solidFill>
                <a:schemeClr val="tx1"/>
              </a:solidFill>
              <a:effectLst>
                <a:glow rad="228600">
                  <a:srgbClr val="F8F8F8"/>
                </a:glow>
              </a:effectLst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714356"/>
            <a:ext cx="664373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u="sng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Характерна</a:t>
            </a:r>
            <a:r>
              <a:rPr lang="ru-RU" sz="320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некоторая продолговатость из-за высокого лба и длинного подбородка. С помощью прически </a:t>
            </a:r>
            <a:r>
              <a:rPr lang="ru-RU" sz="3200" b="1" u="sng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нужно</a:t>
            </a:r>
            <a:r>
              <a:rPr lang="ru-RU" sz="320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расширить лицо в боковых частях. </a:t>
            </a:r>
            <a:endParaRPr lang="ru-RU" sz="3200" dirty="0" smtClean="0">
              <a:ln>
                <a:solidFill>
                  <a:schemeClr val="bg2">
                    <a:lumMod val="25000"/>
                  </a:schemeClr>
                </a:solidFill>
              </a:ln>
              <a:effectLst>
                <a:glow rad="228600">
                  <a:srgbClr val="F8F8F8"/>
                </a:glow>
              </a:effectLst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1571612"/>
            <a:ext cx="8328021" cy="378621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6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368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5" grpId="0"/>
      <p:bldP spid="36865" grpId="1"/>
      <p:bldP spid="6" grpId="0"/>
      <p:bldP spid="6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елки-палки\Desktop\конкурс на лучший урок\волосы\6.jpg"/>
          <p:cNvPicPr>
            <a:picLocks noChangeAspect="1" noChangeArrowheads="1"/>
          </p:cNvPicPr>
          <p:nvPr/>
        </p:nvPicPr>
        <p:blipFill>
          <a:blip r:embed="rId2">
            <a:lum bright="10000" contrast="-30000"/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</a:rPr>
              <a:t>Треугольное </a:t>
            </a:r>
            <a:r>
              <a:rPr kumimoji="0" lang="ru-RU" sz="4000" b="1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лицо    </a:t>
            </a:r>
            <a:endParaRPr kumimoji="0" lang="ru-RU" sz="4000" b="0" i="0" u="none" strike="noStrike" cap="none" normalizeH="0" baseline="0" dirty="0" smtClean="0">
              <a:ln>
                <a:solidFill>
                  <a:schemeClr val="bg2">
                    <a:lumMod val="25000"/>
                  </a:schemeClr>
                </a:solidFill>
              </a:ln>
              <a:solidFill>
                <a:sysClr val="windowText" lastClr="000000"/>
              </a:solidFill>
              <a:effectLst>
                <a:glow rad="228600">
                  <a:srgbClr val="F8F8F8"/>
                </a:glow>
              </a:effectLst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 l="24051" t="15041" r="18987" b="20695"/>
          <a:stretch>
            <a:fillRect/>
          </a:stretch>
        </p:blipFill>
        <p:spPr bwMode="auto">
          <a:xfrm>
            <a:off x="6429356" y="0"/>
            <a:ext cx="2714644" cy="314327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285720" y="785794"/>
            <a:ext cx="657229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Резкий переход от широкого лба к узкому подбородку можно смягчить длинной косой челкой или густой прямой челкой. </a:t>
            </a:r>
            <a:endParaRPr kumimoji="0" lang="ru-RU" sz="3200" b="0" i="0" u="none" strike="noStrike" cap="none" normalizeH="0" baseline="0" dirty="0" smtClean="0">
              <a:ln>
                <a:solidFill>
                  <a:schemeClr val="bg2">
                    <a:lumMod val="25000"/>
                  </a:schemeClr>
                </a:solidFill>
              </a:ln>
              <a:solidFill>
                <a:sysClr val="windowText" lastClr="000000"/>
              </a:solidFill>
              <a:effectLst>
                <a:glow rad="228600">
                  <a:srgbClr val="F8F8F8"/>
                </a:glow>
              </a:effectLst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285720" y="2333685"/>
            <a:ext cx="8643998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u="sng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Подойдут: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3200" i="0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стрижка </a:t>
            </a:r>
            <a:r>
              <a:rPr kumimoji="0" lang="ru-RU" sz="3200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длиной чуть ниже подбородка, возможен небольшой начес </a:t>
            </a:r>
            <a:r>
              <a:rPr kumimoji="0" lang="ru-RU" sz="3200" b="0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на макушке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концы прядей можно подкрутить как вовнутрь, так и наружу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длинные волосы можно носить гладко расчесанными с прямым или косым пробором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прилегающие к лицу волосы замаскируют широкий лоб и скулы</a:t>
            </a:r>
            <a:endParaRPr kumimoji="0" lang="ru-RU" sz="3200" b="0" i="0" u="none" strike="noStrike" cap="none" normalizeH="0" baseline="0" dirty="0" smtClean="0">
              <a:ln>
                <a:solidFill>
                  <a:schemeClr val="bg2">
                    <a:lumMod val="25000"/>
                  </a:schemeClr>
                </a:solidFill>
              </a:ln>
              <a:solidFill>
                <a:schemeClr val="tx1"/>
              </a:solidFill>
              <a:effectLst>
                <a:glow rad="228600">
                  <a:srgbClr val="F8F8F8"/>
                </a:glow>
              </a:effectLst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1500174"/>
            <a:ext cx="8443333" cy="385765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5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358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1" grpId="0"/>
      <p:bldP spid="35841" grpId="1"/>
      <p:bldP spid="35842" grpId="0"/>
      <p:bldP spid="35842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лки-палки\Desktop\волосы\brillance-cheveux.jpg"/>
          <p:cNvPicPr>
            <a:picLocks noChangeAspect="1" noChangeArrowheads="1"/>
          </p:cNvPicPr>
          <p:nvPr/>
        </p:nvPicPr>
        <p:blipFill>
          <a:blip r:embed="rId2">
            <a:lum bright="3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</a:rPr>
              <a:t>Квадратное </a:t>
            </a:r>
            <a:r>
              <a:rPr kumimoji="0" lang="ru-RU" sz="4000" b="1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лицо    </a:t>
            </a:r>
            <a:endParaRPr kumimoji="0" lang="ru-RU" sz="4000" b="0" i="0" u="none" strike="noStrike" cap="none" normalizeH="0" baseline="0" dirty="0" smtClean="0">
              <a:ln>
                <a:solidFill>
                  <a:schemeClr val="bg2">
                    <a:lumMod val="25000"/>
                  </a:schemeClr>
                </a:solidFill>
              </a:ln>
              <a:solidFill>
                <a:sysClr val="windowText" lastClr="000000"/>
              </a:solidFill>
              <a:effectLst>
                <a:glow rad="228600">
                  <a:srgbClr val="F8F8F8"/>
                </a:glow>
              </a:effectLst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322" y="0"/>
            <a:ext cx="2428678" cy="257176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214282" y="785794"/>
            <a:ext cx="8929718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0" u="sng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Характеризуется</a:t>
            </a:r>
            <a:r>
              <a:rPr kumimoji="0" lang="ru-RU" sz="3200" b="0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широким лбом,</a:t>
            </a:r>
            <a:r>
              <a:rPr kumimoji="0" lang="ru-RU" sz="3200" b="0" i="0" u="none" strike="noStrike" cap="none" normalizeH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скулами,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нижней челюстью и тяжеловатым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подбородком. </a:t>
            </a:r>
            <a:r>
              <a:rPr kumimoji="0" lang="ru-RU" sz="3200" b="1" i="0" u="sng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Важно</a:t>
            </a:r>
            <a:r>
              <a:rPr kumimoji="0" lang="ru-RU" sz="3200" b="1" i="0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удлинить лицо,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поэтому </a:t>
            </a:r>
            <a:r>
              <a:rPr lang="ru-RU" sz="320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FFFFF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лоб оставляют открытым, </a:t>
            </a:r>
            <a:r>
              <a:rPr lang="ru-RU" sz="320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волосы надо лбом приподнимают и теменную зону укладывают объемно. </a:t>
            </a: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285720" y="3318570"/>
            <a:ext cx="8643998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u="sng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ru-RU" sz="3200" b="1" i="0" u="sng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одойдет :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стрижка  длиной до подбородка, волосы будут прикрывать развитые углы нижней челюсти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короткая "взъерошенная" прическа с "рваной" челкой до середины лба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при волнистых или кудрявых волосах - чуть удлиненная прическа, мягко обрамляющая лицо.</a:t>
            </a:r>
            <a:endParaRPr kumimoji="0" lang="ru-RU" sz="3200" b="0" i="0" u="none" strike="noStrike" cap="none" normalizeH="0" baseline="0" dirty="0" smtClean="0">
              <a:ln>
                <a:solidFill>
                  <a:schemeClr val="bg2">
                    <a:lumMod val="25000"/>
                  </a:schemeClr>
                </a:solidFill>
              </a:ln>
              <a:solidFill>
                <a:sysClr val="windowText" lastClr="000000"/>
              </a:solidFill>
              <a:effectLst>
                <a:glow rad="228600">
                  <a:srgbClr val="F8F8F8"/>
                </a:glow>
              </a:effectLst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1500174"/>
            <a:ext cx="8292967" cy="407196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348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7" grpId="0"/>
      <p:bldP spid="34817" grpId="1"/>
      <p:bldP spid="34818" grpId="0"/>
      <p:bldP spid="34818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лки-палки\Desktop\волосы\brillance-cheveux.jpg"/>
          <p:cNvPicPr>
            <a:picLocks noChangeAspect="1" noChangeArrowheads="1"/>
          </p:cNvPicPr>
          <p:nvPr/>
        </p:nvPicPr>
        <p:blipFill>
          <a:blip r:embed="rId2">
            <a:lum bright="3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Буклеты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glow rad="228600">
                  <a:srgbClr val="F8F8F8"/>
                </a:glow>
              </a:effectLst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14337" name="Picture 1" descr="C:\Users\елки-палки\Desktop\конкурс на лучший урок\волосы\буклеты\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1285860"/>
            <a:ext cx="6937375" cy="4897437"/>
          </a:xfrm>
          <a:prstGeom prst="rect">
            <a:avLst/>
          </a:prstGeom>
          <a:noFill/>
        </p:spPr>
      </p:pic>
      <p:pic>
        <p:nvPicPr>
          <p:cNvPr id="14338" name="Picture 2" descr="C:\Users\елки-палки\Desktop\конкурс на лучший урок\волосы\буклеты\3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7290" y="1285860"/>
            <a:ext cx="6899275" cy="4897437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елки-палки\Desktop\конкурс на лучший урок\волосы\6.jpg"/>
          <p:cNvPicPr>
            <a:picLocks noChangeAspect="1" noChangeArrowheads="1"/>
          </p:cNvPicPr>
          <p:nvPr/>
        </p:nvPicPr>
        <p:blipFill>
          <a:blip r:embed="rId2">
            <a:lum bright="10000" contrast="-30000"/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</a:rPr>
              <a:t>Практическая работа</a:t>
            </a:r>
            <a:endParaRPr lang="ru-RU" sz="4000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ysClr val="windowText" lastClr="000000"/>
              </a:solidFill>
              <a:effectLst>
                <a:glow rad="228600">
                  <a:srgbClr val="F8F8F8"/>
                </a:glow>
              </a:effectLst>
              <a:latin typeface="Monotype Corsiva" pitchFamily="66" charset="0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285720" y="1142984"/>
            <a:ext cx="857256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32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FFFFF"/>
                  </a:glow>
                </a:effectLst>
                <a:latin typeface="Monotype Corsiva" pitchFamily="66" charset="0"/>
              </a:rPr>
              <a:t>Салон красоты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0" lang="ru-RU" sz="3200" b="0" i="0" u="none" strike="noStrike" cap="none" normalizeH="0" baseline="0" dirty="0" smtClean="0">
              <a:ln>
                <a:solidFill>
                  <a:schemeClr val="bg2">
                    <a:lumMod val="25000"/>
                  </a:schemeClr>
                </a:solidFill>
              </a:ln>
              <a:solidFill>
                <a:sysClr val="windowText" lastClr="000000"/>
              </a:solidFill>
              <a:effectLst>
                <a:glow rad="228600">
                  <a:srgbClr val="F8F8F8"/>
                </a:glow>
              </a:effectLst>
              <a:latin typeface="Monotype Corsiva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3200" b="0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Разделитесь на пары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3200" b="0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Вначале один – клиент, а другой – парикмахер,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0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а потом наоборот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ru-RU" sz="3200" dirty="0" smtClean="0">
              <a:ln>
                <a:solidFill>
                  <a:schemeClr val="bg2">
                    <a:lumMod val="25000"/>
                  </a:schemeClr>
                </a:solidFill>
              </a:ln>
              <a:solidFill>
                <a:sysClr val="windowText" lastClr="000000"/>
              </a:solidFill>
              <a:effectLst>
                <a:glow rad="228600">
                  <a:srgbClr val="F8F8F8"/>
                </a:glow>
              </a:effectLst>
              <a:latin typeface="Monotype Corsiva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320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Д</a:t>
            </a:r>
            <a:r>
              <a:rPr kumimoji="0" lang="ru-RU" sz="3200" b="0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евочки с короткими волосами могут</a:t>
            </a:r>
            <a:r>
              <a:rPr kumimoji="0" lang="ru-RU" sz="3200" b="0" i="0" u="none" strike="noStrike" cap="none" normalizeH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поэкспериментировать  со</a:t>
            </a:r>
            <a:r>
              <a:rPr kumimoji="0" lang="ru-RU" sz="3200" b="0" i="0" u="none" strike="noStrike" cap="none" normalizeH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своими </a:t>
            </a:r>
            <a:r>
              <a:rPr kumimoji="0" lang="ru-RU" sz="3200" b="0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прическами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0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в виртуальном салоне</a:t>
            </a:r>
            <a:endParaRPr kumimoji="0" lang="ru-RU" sz="3200" b="0" i="0" u="none" strike="noStrike" cap="none" normalizeH="0" baseline="0" dirty="0" smtClean="0">
              <a:ln>
                <a:solidFill>
                  <a:schemeClr val="bg2">
                    <a:lumMod val="25000"/>
                  </a:schemeClr>
                </a:solidFill>
              </a:ln>
              <a:solidFill>
                <a:sysClr val="windowText" lastClr="000000"/>
              </a:solidFill>
              <a:effectLst>
                <a:glow rad="228600">
                  <a:srgbClr val="F8F8F8"/>
                </a:glow>
              </a:effectLst>
              <a:latin typeface="Monotype Corsiva" pitchFamily="66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елки-палки\Desktop\волосы\brillance-cheveux.jpg"/>
          <p:cNvPicPr>
            <a:picLocks noChangeAspect="1" noChangeArrowheads="1"/>
          </p:cNvPicPr>
          <p:nvPr/>
        </p:nvPicPr>
        <p:blipFill>
          <a:blip r:embed="rId2">
            <a:lum bright="3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5720" y="0"/>
            <a:ext cx="6500858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FFFFF"/>
                  </a:glow>
                </a:effectLst>
                <a:latin typeface="Monotype Corsiva" pitchFamily="66" charset="0"/>
              </a:rPr>
              <a:t>Плетение «Колосок»</a:t>
            </a:r>
          </a:p>
          <a:p>
            <a:pPr algn="ctr">
              <a:lnSpc>
                <a:spcPts val="2400"/>
              </a:lnSpc>
            </a:pPr>
            <a:endParaRPr lang="ru-RU" sz="4000" b="1" dirty="0" smtClean="0">
              <a:ln>
                <a:solidFill>
                  <a:schemeClr val="bg2">
                    <a:lumMod val="25000"/>
                  </a:schemeClr>
                </a:solidFill>
              </a:ln>
              <a:solidFill>
                <a:sysClr val="windowText" lastClr="000000"/>
              </a:solidFill>
              <a:effectLst>
                <a:glow rad="228600">
                  <a:srgbClr val="FFFFFF"/>
                </a:glow>
              </a:effectLst>
              <a:latin typeface="Monotype Corsiva" pitchFamily="66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320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FFFFF"/>
                  </a:glow>
                </a:effectLst>
                <a:latin typeface="Monotype Corsiva" pitchFamily="66" charset="0"/>
              </a:rPr>
              <a:t> вначале хорошо расчешите волосы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FFFFF"/>
                  </a:glow>
                </a:effectLst>
                <a:latin typeface="Monotype Corsiva" pitchFamily="66" charset="0"/>
              </a:rPr>
              <a:t> со лба забираем немного волос и делим на три части (1)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FFFFF"/>
                  </a:glow>
                </a:effectLst>
                <a:latin typeface="Monotype Corsiva" pitchFamily="66" charset="0"/>
              </a:rPr>
              <a:t> переплетаем  один раз как в обычной косичке (2)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FFFFF"/>
                  </a:glow>
                </a:effectLst>
                <a:latin typeface="Monotype Corsiva" pitchFamily="66" charset="0"/>
              </a:rPr>
              <a:t> к каждой пряди мы начинаем подбирать волосы (3)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FFFFF"/>
                  </a:glow>
                </a:effectLst>
                <a:latin typeface="Monotype Corsiva" pitchFamily="66" charset="0"/>
              </a:rPr>
              <a:t> так подбираем прядки до конца  (4)</a:t>
            </a:r>
          </a:p>
          <a:p>
            <a:pPr>
              <a:buFont typeface="Arial" pitchFamily="34" charset="0"/>
              <a:buChar char="•"/>
            </a:pPr>
            <a:r>
              <a:rPr lang="ru-RU" sz="320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FFFFF"/>
                  </a:glow>
                </a:effectLst>
                <a:latin typeface="Monotype Corsiva" pitchFamily="66" charset="0"/>
              </a:rPr>
              <a:t> закрепляем резинкой (5)</a:t>
            </a:r>
            <a:endParaRPr lang="ru-RU" sz="3200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ysClr val="windowText" lastClr="000000"/>
              </a:solidFill>
              <a:effectLst>
                <a:glow rad="228600">
                  <a:srgbClr val="FFFFFF"/>
                </a:glow>
              </a:effectLst>
              <a:latin typeface="Monotype Corsiva" pitchFamily="66" charset="0"/>
            </a:endParaRPr>
          </a:p>
        </p:txBody>
      </p:sp>
      <p:pic>
        <p:nvPicPr>
          <p:cNvPr id="4098" name="Picture 2" descr="C:\Users\елки-палки\Desktop\0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92" y="31013"/>
            <a:ext cx="2143108" cy="6826987"/>
          </a:xfrm>
          <a:prstGeom prst="rect">
            <a:avLst/>
          </a:prstGeom>
          <a:noFill/>
          <a:effectLst>
            <a:softEdge rad="3175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елки-палки\Desktop\конкурс на лучший урок\волосы\1259644574_1259604551_texture-cream-3.jpg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4" name="Picture 2" descr="C:\Users\елки-палки\Desktop\конкурс на лучший урок\волосы\2709486780_7258507cdd_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123944"/>
            <a:ext cx="3527788" cy="5734056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3078" name="Picture 6" descr="C:\Users\елки-палки\Desktop\конкурс на лучший урок\волосы\1768102257_8c60a60609_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0800000" flipV="1">
            <a:off x="5643570" y="0"/>
            <a:ext cx="3500430" cy="5793881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3076" name="Picture 4" descr="C:\Users\елки-палки\Desktop\конкурс на лучший урок\волосы\3576416543_1e800b40e3_o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14678" y="1500174"/>
            <a:ext cx="3161570" cy="5357826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14282" y="214290"/>
            <a:ext cx="664370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effectLst>
                  <a:glow rad="228600">
                    <a:srgbClr val="FFFFFF"/>
                  </a:glow>
                </a:effectLst>
                <a:latin typeface="Monotype Corsiva" pitchFamily="66" charset="0"/>
              </a:rPr>
              <a:t>Красивые волосы - одно из главных украшений девушки</a:t>
            </a:r>
            <a:r>
              <a:rPr kumimoji="0" lang="ru-RU" sz="3600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effectLst>
                  <a:glow rad="228600">
                    <a:srgbClr val="FFFFFF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3600" i="0" u="none" strike="noStrike" cap="none" normalizeH="0" baseline="0" dirty="0" smtClean="0">
              <a:ln>
                <a:solidFill>
                  <a:schemeClr val="bg2">
                    <a:lumMod val="25000"/>
                  </a:schemeClr>
                </a:solidFill>
              </a:ln>
              <a:effectLst>
                <a:glow rad="228600">
                  <a:srgbClr val="FFFFFF"/>
                </a:glow>
              </a:effectLst>
              <a:latin typeface="Monotype Corsiva" pitchFamily="66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C:\Users\елки-палки\Desktop\конкурс на лучший урок\волосы\6.jpg"/>
          <p:cNvPicPr>
            <a:picLocks noChangeAspect="1" noChangeArrowheads="1"/>
          </p:cNvPicPr>
          <p:nvPr/>
        </p:nvPicPr>
        <p:blipFill>
          <a:blip r:embed="rId2">
            <a:lum bright="10000" contrast="-30000"/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214282" y="0"/>
            <a:ext cx="6858048" cy="6432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</a:rPr>
              <a:t>Плетение </a:t>
            </a:r>
            <a:r>
              <a:rPr kumimoji="0" lang="ru-RU" sz="4000" b="1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«Рыбий хвост»</a:t>
            </a:r>
          </a:p>
          <a:p>
            <a:pPr lvl="0" fontAlgn="base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endParaRPr kumimoji="0" lang="ru-RU" sz="4000" b="1" i="0" u="none" strike="noStrike" cap="none" normalizeH="0" baseline="0" dirty="0" smtClean="0">
              <a:ln>
                <a:solidFill>
                  <a:schemeClr val="bg2">
                    <a:lumMod val="25000"/>
                  </a:schemeClr>
                </a:solidFill>
              </a:ln>
              <a:solidFill>
                <a:sysClr val="windowText" lastClr="000000"/>
              </a:solidFill>
              <a:effectLst>
                <a:glow rad="228600">
                  <a:srgbClr val="F8F8F8"/>
                </a:glow>
              </a:effectLst>
              <a:latin typeface="Monotype Corsiva" pitchFamily="66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хорошо расчесываем волосы</a:t>
            </a:r>
            <a:endParaRPr kumimoji="0" lang="ru-RU" sz="3200" b="0" i="0" u="none" strike="noStrike" cap="none" normalizeH="0" baseline="0" dirty="0" smtClean="0">
              <a:ln>
                <a:solidFill>
                  <a:schemeClr val="bg2">
                    <a:lumMod val="25000"/>
                  </a:schemeClr>
                </a:solidFill>
              </a:ln>
              <a:solidFill>
                <a:sysClr val="windowText" lastClr="000000"/>
              </a:solidFill>
              <a:effectLst>
                <a:glow rad="228600">
                  <a:srgbClr val="F8F8F8"/>
                </a:glow>
              </a:effectLst>
              <a:latin typeface="Monotype Corsiva" pitchFamily="66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собираем волосы в хвост, закрепляем резинкой</a:t>
            </a:r>
            <a:endParaRPr kumimoji="0" lang="ru-RU" sz="3200" b="0" i="0" u="none" strike="noStrike" cap="none" normalizeH="0" baseline="0" dirty="0" smtClean="0">
              <a:ln>
                <a:solidFill>
                  <a:schemeClr val="bg2">
                    <a:lumMod val="25000"/>
                  </a:schemeClr>
                </a:solidFill>
              </a:ln>
              <a:solidFill>
                <a:sysClr val="windowText" lastClr="000000"/>
              </a:solidFill>
              <a:effectLst>
                <a:glow rad="228600">
                  <a:srgbClr val="F8F8F8"/>
                </a:glow>
              </a:effectLst>
              <a:latin typeface="Monotype Corsiva" pitchFamily="66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ru-RU" sz="320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делим хвост на две части (1)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ru-RU" sz="320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rgbClr val="C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с одной стороны </a:t>
            </a:r>
            <a:r>
              <a:rPr kumimoji="0" lang="ru-RU" sz="3200" b="0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берем небольшую прядь и перекладываем ко второй части (2)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ru-RU" sz="320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rgbClr val="C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с</a:t>
            </a:r>
            <a:r>
              <a:rPr kumimoji="0" lang="ru-RU" sz="3200" b="0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rgbClr val="C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другой стороны </a:t>
            </a:r>
            <a:r>
              <a:rPr kumimoji="0" lang="ru-RU" sz="3200" b="0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также берем небольшую прядь волос и перекладываем на первую сторону (3)</a:t>
            </a:r>
            <a:endParaRPr kumimoji="0" lang="ru-RU" sz="3200" b="0" i="0" u="none" strike="noStrike" cap="none" normalizeH="0" baseline="0" dirty="0" smtClean="0">
              <a:ln>
                <a:solidFill>
                  <a:schemeClr val="bg2">
                    <a:lumMod val="25000"/>
                  </a:schemeClr>
                </a:solidFill>
              </a:ln>
              <a:solidFill>
                <a:sysClr val="windowText" lastClr="000000"/>
              </a:solidFill>
              <a:effectLst>
                <a:glow rad="228600">
                  <a:srgbClr val="F8F8F8"/>
                </a:glow>
              </a:effectLst>
              <a:latin typeface="Monotype Corsiva" pitchFamily="66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так плетем до конца, закрепляем резинкой на конце (4)</a:t>
            </a:r>
            <a:endParaRPr kumimoji="0" lang="ru-RU" sz="3200" b="0" i="0" u="none" strike="noStrike" cap="none" normalizeH="0" baseline="0" dirty="0" smtClean="0">
              <a:ln>
                <a:solidFill>
                  <a:schemeClr val="bg2">
                    <a:lumMod val="25000"/>
                  </a:schemeClr>
                </a:solidFill>
              </a:ln>
              <a:solidFill>
                <a:sysClr val="windowText" lastClr="000000"/>
              </a:solidFill>
              <a:effectLst>
                <a:glow rad="228600">
                  <a:srgbClr val="F8F8F8"/>
                </a:glow>
              </a:effectLst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3075" name="Picture 3" descr="C:\Users\елки-палки\Desktop\0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13233" y="0"/>
            <a:ext cx="2030767" cy="6858000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C:\Users\елки-палки\Desktop\конкурс на лучший урок\волосы\shariki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1"/>
            <a:ext cx="9144000" cy="785793"/>
          </a:xfrm>
          <a:prstGeom prst="rect">
            <a:avLst/>
          </a:prstGeom>
        </p:spPr>
        <p:txBody>
          <a:bodyPr wrap="square">
            <a:prstTxWarp prst="textArchDown">
              <a:avLst/>
            </a:prstTxWarp>
            <a:spAutoFit/>
          </a:bodyPr>
          <a:lstStyle/>
          <a:p>
            <a:pPr algn="ctr"/>
            <a:endParaRPr lang="ru-RU" sz="8000" b="1" dirty="0" smtClean="0">
              <a:effectLst>
                <a:glow rad="228600">
                  <a:srgbClr val="F8F8F8"/>
                </a:glow>
              </a:effectLst>
              <a:latin typeface="Monotype Corsiva" pitchFamily="66" charset="0"/>
            </a:endParaRPr>
          </a:p>
          <a:p>
            <a:pPr algn="ctr"/>
            <a:endParaRPr lang="ru-RU" sz="8000" b="1" dirty="0" smtClean="0">
              <a:effectLst>
                <a:glow rad="228600">
                  <a:srgbClr val="F8F8F8"/>
                </a:glow>
              </a:effectLst>
              <a:latin typeface="Monotype Corsiva" pitchFamily="66" charset="0"/>
            </a:endParaRPr>
          </a:p>
          <a:p>
            <a:pPr algn="ctr"/>
            <a:r>
              <a:rPr lang="ru-RU" sz="8000" b="1" dirty="0" smtClean="0">
                <a:effectLst>
                  <a:glow rad="228600">
                    <a:srgbClr val="F8F8F8"/>
                  </a:glow>
                </a:effectLst>
                <a:latin typeface="Monotype Corsiva" pitchFamily="66" charset="0"/>
              </a:rPr>
              <a:t>«</a:t>
            </a:r>
            <a:r>
              <a:rPr lang="ru-RU" sz="80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effectLst>
                  <a:glow rad="228600">
                    <a:srgbClr val="F8F8F8"/>
                  </a:glow>
                </a:effectLst>
                <a:latin typeface="Monotype Corsiva" pitchFamily="66" charset="0"/>
              </a:rPr>
              <a:t>Парад причесок»</a:t>
            </a:r>
            <a:endParaRPr lang="ru-RU" sz="8000" dirty="0">
              <a:ln>
                <a:solidFill>
                  <a:schemeClr val="bg2">
                    <a:lumMod val="25000"/>
                  </a:schemeClr>
                </a:solidFill>
              </a:ln>
              <a:effectLst>
                <a:glow rad="228600">
                  <a:srgbClr val="F8F8F8"/>
                </a:glo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елки-палки\Desktop\конкурс на лучший урок\волосы\photo_0_3d6eafd04ab7a980965808b14346aa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8956" y="0"/>
            <a:ext cx="9152956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1"/>
            <a:ext cx="9144000" cy="785793"/>
          </a:xfrm>
          <a:prstGeom prst="rect">
            <a:avLst/>
          </a:prstGeom>
        </p:spPr>
        <p:txBody>
          <a:bodyPr wrap="square">
            <a:prstTxWarp prst="textArchDown">
              <a:avLst/>
            </a:prstTxWarp>
            <a:spAutoFit/>
          </a:bodyPr>
          <a:lstStyle/>
          <a:p>
            <a:pPr algn="ctr"/>
            <a:endParaRPr lang="ru-RU" sz="8000" b="1" dirty="0" smtClean="0">
              <a:effectLst>
                <a:glow rad="228600">
                  <a:srgbClr val="F8F8F8"/>
                </a:glow>
              </a:effectLst>
              <a:latin typeface="Monotype Corsiva" pitchFamily="66" charset="0"/>
            </a:endParaRPr>
          </a:p>
          <a:p>
            <a:pPr algn="ctr"/>
            <a:endParaRPr lang="ru-RU" sz="8000" b="1" dirty="0" smtClean="0">
              <a:effectLst>
                <a:glow rad="228600">
                  <a:srgbClr val="F8F8F8"/>
                </a:glow>
              </a:effectLst>
              <a:latin typeface="Monotype Corsiva" pitchFamily="66" charset="0"/>
            </a:endParaRPr>
          </a:p>
          <a:p>
            <a:pPr algn="ctr"/>
            <a:r>
              <a:rPr lang="ru-RU" sz="80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effectLst>
                  <a:glow rad="228600">
                    <a:srgbClr val="F8F8F8"/>
                  </a:glow>
                </a:effectLst>
                <a:latin typeface="Monotype Corsiva" pitchFamily="66" charset="0"/>
              </a:rPr>
              <a:t>Урок </a:t>
            </a:r>
          </a:p>
          <a:p>
            <a:pPr algn="ctr"/>
            <a:r>
              <a:rPr lang="ru-RU" sz="80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effectLst>
                  <a:glow rad="228600">
                    <a:srgbClr val="F8F8F8"/>
                  </a:glow>
                </a:effectLst>
                <a:latin typeface="Monotype Corsiva" pitchFamily="66" charset="0"/>
              </a:rPr>
              <a:t>окончен</a:t>
            </a:r>
            <a:endParaRPr lang="ru-RU" sz="8000" dirty="0">
              <a:ln>
                <a:solidFill>
                  <a:schemeClr val="bg2">
                    <a:lumMod val="25000"/>
                  </a:schemeClr>
                </a:solidFill>
              </a:ln>
              <a:effectLst>
                <a:glow rad="228600">
                  <a:srgbClr val="F8F8F8"/>
                </a:glo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елки-палки\Desktop\конкурс на лучший урок\волосы\1259644574_1259604551_texture-cream-3.jpg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285720" y="214290"/>
            <a:ext cx="885828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Calibri" pitchFamily="34" charset="0"/>
              </a:rPr>
              <a:t>Сестры Сазерленд - </a:t>
            </a:r>
            <a:r>
              <a:rPr kumimoji="0" lang="ru-RU" sz="3600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Calibri" pitchFamily="34" charset="0"/>
              </a:rPr>
              <a:t>общая длина волос всех семи сестер составляла 37 футов </a:t>
            </a:r>
            <a:r>
              <a:rPr kumimoji="0" lang="ru-RU" sz="3600" i="0" u="none" strike="noStrike" cap="none" normalizeH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ru-RU" sz="3600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Calibri" pitchFamily="34" charset="0"/>
              </a:rPr>
              <a:t>(более 11 метров)</a:t>
            </a:r>
            <a:endParaRPr kumimoji="0" lang="ru-RU" sz="3600" i="0" u="none" strike="noStrike" cap="none" normalizeH="0" baseline="0" dirty="0" smtClean="0">
              <a:ln>
                <a:solidFill>
                  <a:schemeClr val="bg2">
                    <a:lumMod val="25000"/>
                  </a:schemeClr>
                </a:solidFill>
              </a:ln>
              <a:effectLst>
                <a:glow rad="228600">
                  <a:srgbClr val="F8F8F8"/>
                </a:glow>
              </a:effectLst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6147" name="Picture 3" descr="C:\Users\елки-палки\Desktop\конкурс на лучший урок\волосы\imgA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1500174"/>
            <a:ext cx="7290795" cy="4857760"/>
          </a:xfrm>
          <a:prstGeom prst="rect">
            <a:avLst/>
          </a:prstGeom>
          <a:noFill/>
          <a:effectLst>
            <a:glow rad="101600">
              <a:schemeClr val="bg2">
                <a:lumMod val="50000"/>
                <a:alpha val="60000"/>
              </a:schemeClr>
            </a:glow>
            <a:softEdge rad="1270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лки-палки\Desktop\волосы\brillance-cheveux.jpg"/>
          <p:cNvPicPr>
            <a:picLocks noChangeAspect="1" noChangeArrowheads="1"/>
          </p:cNvPicPr>
          <p:nvPr/>
        </p:nvPicPr>
        <p:blipFill>
          <a:blip r:embed="rId2">
            <a:lum bright="3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142852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effectLst>
                  <a:glow rad="228600">
                    <a:srgbClr val="F8F8F8"/>
                  </a:glow>
                </a:effectLst>
                <a:latin typeface="Monotype Corsiva" pitchFamily="66" charset="0"/>
              </a:rPr>
              <a:t>От чего зависит внешний вид волос?</a:t>
            </a:r>
            <a:endParaRPr lang="ru-RU" sz="4000" dirty="0">
              <a:ln>
                <a:solidFill>
                  <a:schemeClr val="bg2">
                    <a:lumMod val="25000"/>
                  </a:schemeClr>
                </a:solidFill>
              </a:ln>
              <a:effectLst>
                <a:glow rad="228600">
                  <a:srgbClr val="F8F8F8"/>
                </a:glow>
              </a:effectLst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3286124"/>
            <a:ext cx="2997937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Состояние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здоровья  человека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286380" y="1142984"/>
            <a:ext cx="16882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Питание</a:t>
            </a:r>
            <a:r>
              <a:rPr lang="ru-RU" sz="3200" b="1" dirty="0" smtClean="0"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32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571868" y="3429000"/>
            <a:ext cx="199605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Смена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настроения</a:t>
            </a:r>
          </a:p>
        </p:txBody>
      </p:sp>
      <p:pic>
        <p:nvPicPr>
          <p:cNvPr id="5125" name="Picture 5" descr="C:\Users\елки-палки\Desktop\конкурс на лучший урок\волосы\nosmokingsymbol-400a.jpg"/>
          <p:cNvPicPr>
            <a:picLocks noChangeAspect="1" noChangeArrowheads="1"/>
          </p:cNvPicPr>
          <p:nvPr/>
        </p:nvPicPr>
        <p:blipFill>
          <a:blip r:embed="rId3"/>
          <a:srcRect l="9375" r="9999"/>
          <a:stretch>
            <a:fillRect/>
          </a:stretch>
        </p:blipFill>
        <p:spPr bwMode="auto">
          <a:xfrm>
            <a:off x="2428860" y="1928802"/>
            <a:ext cx="1848802" cy="1857388"/>
          </a:xfrm>
          <a:prstGeom prst="flowChartConnector">
            <a:avLst/>
          </a:prstGeom>
          <a:noFill/>
        </p:spPr>
      </p:pic>
      <p:pic>
        <p:nvPicPr>
          <p:cNvPr id="5127" name="Picture 7" descr="C:\Users\елки-палки\Desktop\конкурс на лучший урок\волосы\e6019b306966.jpg"/>
          <p:cNvPicPr>
            <a:picLocks noChangeAspect="1" noChangeArrowheads="1"/>
          </p:cNvPicPr>
          <p:nvPr/>
        </p:nvPicPr>
        <p:blipFill>
          <a:blip r:embed="rId4"/>
          <a:srcRect l="1768" t="1250" r="4180"/>
          <a:stretch>
            <a:fillRect/>
          </a:stretch>
        </p:blipFill>
        <p:spPr bwMode="auto">
          <a:xfrm>
            <a:off x="500034" y="4429108"/>
            <a:ext cx="1798616" cy="2428892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5128" name="Picture 8" descr="C:\Users\елки-палки\Desktop\конкурс на лучший урок\волосы\bo1y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4" y="1857364"/>
            <a:ext cx="2071702" cy="1908201"/>
          </a:xfrm>
          <a:prstGeom prst="rect">
            <a:avLst/>
          </a:prstGeom>
          <a:noFill/>
        </p:spPr>
      </p:pic>
      <p:pic>
        <p:nvPicPr>
          <p:cNvPr id="5129" name="Picture 9" descr="C:\Users\елки-палки\Desktop\конкурс на лучший урок\волосы\1307517805_huge2412298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84594" y="3953308"/>
            <a:ext cx="2659406" cy="2904692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857356" y="928670"/>
            <a:ext cx="3068469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Наличие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вредных  привычек</a:t>
            </a: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6500826" y="3286124"/>
            <a:ext cx="264317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tx1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Ежедневный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tx1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уход</a:t>
            </a:r>
            <a:endParaRPr kumimoji="0" lang="ru-RU" sz="3200" b="1" i="0" u="none" strike="noStrike" cap="none" normalizeH="0" baseline="0" dirty="0" smtClean="0">
              <a:ln>
                <a:solidFill>
                  <a:schemeClr val="bg2">
                    <a:lumMod val="25000"/>
                  </a:schemeClr>
                </a:solidFill>
              </a:ln>
              <a:solidFill>
                <a:schemeClr val="tx1"/>
              </a:solidFill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5131" name="Picture 11" descr="C:\Users\елки-палки\Desktop\75529619_3185107_aaa.jpg"/>
          <p:cNvPicPr>
            <a:picLocks noChangeAspect="1" noChangeArrowheads="1"/>
          </p:cNvPicPr>
          <p:nvPr/>
        </p:nvPicPr>
        <p:blipFill>
          <a:blip r:embed="rId7"/>
          <a:srcRect t="15556" r="6533" b="17777"/>
          <a:stretch>
            <a:fillRect/>
          </a:stretch>
        </p:blipFill>
        <p:spPr bwMode="auto">
          <a:xfrm>
            <a:off x="2714612" y="4500570"/>
            <a:ext cx="3571900" cy="1913523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6" grpId="0"/>
      <p:bldP spid="51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Users\елки-палки\Desktop\конкурс на лучший урок\волосы\6.jpg"/>
          <p:cNvPicPr>
            <a:picLocks noChangeAspect="1" noChangeArrowheads="1"/>
          </p:cNvPicPr>
          <p:nvPr/>
        </p:nvPicPr>
        <p:blipFill>
          <a:blip r:embed="rId2">
            <a:lum bright="10000" contrast="-30000"/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Типы волос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glow rad="228600">
                  <a:srgbClr val="F8F8F8"/>
                </a:glow>
              </a:effectLst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1071546"/>
            <a:ext cx="20697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</a:rPr>
              <a:t>нормальные</a:t>
            </a:r>
            <a:endParaRPr lang="ru-RU" sz="3200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ysClr val="windowText" lastClr="000000"/>
              </a:solidFill>
              <a:effectLst>
                <a:glow rad="228600">
                  <a:srgbClr val="F8F8F8"/>
                </a:glow>
              </a:effectLst>
              <a:latin typeface="Monotype Corsiva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43240" y="3286124"/>
            <a:ext cx="9909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</a:rPr>
              <a:t>сухие</a:t>
            </a:r>
            <a:endParaRPr lang="ru-RU" sz="3200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ysClr val="windowText" lastClr="000000"/>
              </a:solidFill>
              <a:effectLst>
                <a:glow rad="228600">
                  <a:srgbClr val="F8F8F8"/>
                </a:glo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286380" y="3286124"/>
            <a:ext cx="14927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</a:rPr>
              <a:t>жирные </a:t>
            </a:r>
            <a:endParaRPr lang="ru-RU" sz="3200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ysClr val="windowText" lastClr="000000"/>
              </a:solidFill>
              <a:effectLst>
                <a:glow rad="228600">
                  <a:srgbClr val="F8F8F8"/>
                </a:glo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500826" y="1071546"/>
            <a:ext cx="19191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FFFFF"/>
                  </a:glow>
                </a:effectLst>
                <a:latin typeface="Monotype Corsiva" pitchFamily="66" charset="0"/>
              </a:rPr>
              <a:t>смешанные</a:t>
            </a:r>
            <a:endParaRPr lang="ru-RU" sz="3200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ysClr val="windowText" lastClr="000000"/>
              </a:solidFill>
              <a:effectLst>
                <a:glow rad="228600">
                  <a:srgbClr val="FFFFFF"/>
                </a:glow>
              </a:effectLst>
              <a:latin typeface="Monotype Corsiva" pitchFamily="66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rot="5400000">
            <a:off x="2750332" y="1750206"/>
            <a:ext cx="2500329" cy="714380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  <a:effectLst>
            <a:glow rad="139700">
              <a:schemeClr val="bg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6200000" flipH="1">
            <a:off x="4286248" y="1571612"/>
            <a:ext cx="2500330" cy="1071570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  <a:effectLst>
            <a:glow rad="139700">
              <a:schemeClr val="bg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endCxn id="4" idx="0"/>
          </p:cNvCxnSpPr>
          <p:nvPr/>
        </p:nvCxnSpPr>
        <p:spPr>
          <a:xfrm rot="10800000" flipV="1">
            <a:off x="1820686" y="642918"/>
            <a:ext cx="2322687" cy="428628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  <a:effectLst>
            <a:glow rad="139700">
              <a:schemeClr val="bg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endCxn id="9" idx="0"/>
          </p:cNvCxnSpPr>
          <p:nvPr/>
        </p:nvCxnSpPr>
        <p:spPr>
          <a:xfrm>
            <a:off x="5143504" y="642918"/>
            <a:ext cx="2316880" cy="428628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  <a:effectLst>
            <a:glow rad="139700">
              <a:schemeClr val="bg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357158" y="1571612"/>
            <a:ext cx="28574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dirty="0" smtClean="0"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хорошо отражают свет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эластичны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легко укладываются и расчесываются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имеют живой вид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сохраняют эти качества в течение нескольких дней после мытья головы</a:t>
            </a:r>
            <a:endParaRPr lang="ru-RU" dirty="0"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000628" y="3857628"/>
            <a:ext cx="278606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dirty="0" smtClean="0"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имеют характерный тусклый блеск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спустя небольшое время после мытья слипаются и начинают казаться грязными, неопрятными </a:t>
            </a:r>
            <a:endParaRPr lang="ru-RU" dirty="0"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2428860" y="3857628"/>
            <a:ext cx="2428892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плохо отражают свет</a:t>
            </a:r>
            <a:r>
              <a:rPr kumimoji="0" lang="ru-RU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ru-RU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тусклые,</a:t>
            </a:r>
            <a:r>
              <a:rPr kumimoji="0" lang="ru-RU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нет  глянца)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легко рвутся,</a:t>
            </a:r>
            <a:r>
              <a:rPr kumimoji="0" lang="ru-RU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</a:t>
            </a:r>
            <a:r>
              <a:rPr kumimoji="0" lang="ru-RU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путаются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трудно расчесываются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lang="ru-RU" dirty="0" smtClean="0"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секутся </a:t>
            </a:r>
            <a:r>
              <a:rPr kumimoji="0" lang="ru-RU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концах</a:t>
            </a:r>
            <a:endParaRPr kumimoji="0" lang="ru-RU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6500826" y="1571612"/>
            <a:ext cx="228601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правило, длинные волосы - жирные у корней и сухие на концах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2" grpId="0"/>
      <p:bldP spid="409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лки-палки\Desktop\волосы\brillance-cheveux.jpg"/>
          <p:cNvPicPr>
            <a:picLocks noChangeAspect="1" noChangeArrowheads="1"/>
          </p:cNvPicPr>
          <p:nvPr/>
        </p:nvPicPr>
        <p:blipFill>
          <a:blip r:embed="rId2">
            <a:lum bright="3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3" name="Picture 1" descr="C:\Users\елки-палки\Desktop\Безымянный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1357298"/>
            <a:ext cx="6899275" cy="4887913"/>
          </a:xfrm>
          <a:prstGeom prst="rect">
            <a:avLst/>
          </a:prstGeom>
          <a:noFill/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Буклеты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glow rad="228600">
                  <a:srgbClr val="F8F8F8"/>
                </a:glow>
              </a:effectLst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3075" name="Picture 3" descr="C:\Users\елки-палки\Desktop\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52" y="1357298"/>
            <a:ext cx="6927850" cy="4878387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Users\елки-палки\Desktop\конкурс на лучший урок\волосы\6.jpg"/>
          <p:cNvPicPr>
            <a:picLocks noChangeAspect="1" noChangeArrowheads="1"/>
          </p:cNvPicPr>
          <p:nvPr/>
        </p:nvPicPr>
        <p:blipFill>
          <a:blip r:embed="rId2">
            <a:lum bright="10000" contrast="-30000"/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tx1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Задание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glow rad="228600">
                  <a:srgbClr val="F8F8F8"/>
                </a:glow>
              </a:effectLst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24577" name="Picture 1" descr="C:\Users\елки-палки\Desktop\конкурс на лучший урок\таблица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5902" y="2500306"/>
            <a:ext cx="6358098" cy="4134706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357158" y="928670"/>
            <a:ext cx="800105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 sz="32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cs typeface="Times New Roman" pitchFamily="18" charset="0"/>
              </a:rPr>
              <a:t>разделитесь на пары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32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cs typeface="Times New Roman" pitchFamily="18" charset="0"/>
              </a:rPr>
              <a:t>занесите данные вашего партнера в таблицу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32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effectLst>
                  <a:glow rad="228600">
                    <a:srgbClr val="F8F8F8"/>
                  </a:glow>
                </a:effectLst>
                <a:latin typeface="Monotype Corsiva" pitchFamily="66" charset="0"/>
                <a:cs typeface="Times New Roman" pitchFamily="18" charset="0"/>
              </a:rPr>
              <a:t>сделайте вывод: к какому типу относятся волосы соседки</a:t>
            </a:r>
            <a:endParaRPr lang="ru-RU" sz="3200" b="1" dirty="0">
              <a:ln>
                <a:solidFill>
                  <a:schemeClr val="bg2">
                    <a:lumMod val="25000"/>
                  </a:schemeClr>
                </a:solidFill>
              </a:ln>
              <a:effectLst>
                <a:glow rad="228600">
                  <a:srgbClr val="F8F8F8"/>
                </a:glow>
              </a:effectLst>
              <a:latin typeface="Monotype Corsiva" pitchFamily="66" charset="0"/>
              <a:cs typeface="Times New Roman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rot="5400000">
            <a:off x="4107653" y="3178967"/>
            <a:ext cx="357190" cy="28575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786182" y="3643314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2</a:t>
            </a:r>
            <a:endParaRPr lang="ru-RU" b="1" i="1" dirty="0">
              <a:ln>
                <a:solidFill>
                  <a:srgbClr val="C00000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14744" y="4000504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2</a:t>
            </a:r>
            <a:endParaRPr lang="ru-RU" b="1" i="1" dirty="0">
              <a:ln>
                <a:solidFill>
                  <a:srgbClr val="C00000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14744" y="4357694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3</a:t>
            </a:r>
            <a:endParaRPr lang="ru-RU" b="1" i="1" dirty="0">
              <a:ln>
                <a:solidFill>
                  <a:srgbClr val="C00000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14744" y="4929198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2</a:t>
            </a:r>
            <a:endParaRPr lang="ru-RU" b="1" i="1" dirty="0">
              <a:ln>
                <a:solidFill>
                  <a:srgbClr val="C00000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14744" y="5429264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1</a:t>
            </a:r>
            <a:endParaRPr lang="ru-RU" b="1" i="1" dirty="0">
              <a:ln>
                <a:solidFill>
                  <a:srgbClr val="C00000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14744" y="5786454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2</a:t>
            </a:r>
            <a:endParaRPr lang="ru-RU" b="1" i="1" dirty="0">
              <a:ln>
                <a:solidFill>
                  <a:srgbClr val="C00000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14744" y="6143644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2</a:t>
            </a:r>
            <a:endParaRPr lang="ru-RU" b="1" i="1" dirty="0">
              <a:ln>
                <a:solidFill>
                  <a:srgbClr val="C00000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14744" y="3214686"/>
            <a:ext cx="7858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b="1" i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i="1" dirty="0">
              <a:ln>
                <a:solidFill>
                  <a:srgbClr val="C00000"/>
                </a:solidFill>
              </a:ln>
              <a:solidFill>
                <a:srgbClr val="FF00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7.40741E-7 L 3.61111E-6 0.4463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7.40741E-7 L 3.61111E-6 0.4463 " pathEditMode="relative" rAng="0" ptsTypes="AA">
                                      <p:cBhvr>
                                        <p:cTn id="20" dur="2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000"/>
                            </p:stCondLst>
                            <p:childTnLst>
                              <p:par>
                                <p:cTn id="2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33333E-6 L 3.61111E-6 0.45139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.4463 L 3.61111E-6 0.0053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000"/>
                            </p:stCondLst>
                            <p:childTnLst>
                              <p:par>
                                <p:cTn id="28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4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6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8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2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4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6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лки-палки\Desktop\волосы\brillance-cheveux.jpg"/>
          <p:cNvPicPr>
            <a:picLocks noChangeAspect="1" noChangeArrowheads="1"/>
          </p:cNvPicPr>
          <p:nvPr/>
        </p:nvPicPr>
        <p:blipFill>
          <a:blip r:embed="rId2">
            <a:lum bright="3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effectLst>
                  <a:glow rad="228600">
                    <a:srgbClr val="F8F8F8"/>
                  </a:glow>
                </a:effectLst>
                <a:latin typeface="Monotype Corsiva" pitchFamily="66" charset="0"/>
              </a:rPr>
              <a:t>Уход за волосами</a:t>
            </a:r>
            <a:endParaRPr lang="ru-RU" sz="4000" b="1" dirty="0">
              <a:ln>
                <a:solidFill>
                  <a:schemeClr val="bg2">
                    <a:lumMod val="25000"/>
                  </a:schemeClr>
                </a:solidFill>
              </a:ln>
              <a:effectLst>
                <a:glow rad="228600">
                  <a:srgbClr val="F8F8F8"/>
                </a:glow>
              </a:effectLst>
              <a:latin typeface="Monotype Corsiva" pitchFamily="66" charset="0"/>
            </a:endParaRPr>
          </a:p>
        </p:txBody>
      </p:sp>
      <p:pic>
        <p:nvPicPr>
          <p:cNvPr id="22530" name="Picture 2" descr="C:\Users\елки-палки\Desktop\конкурс на лучший урок\волосы\127314085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68" y="4000504"/>
            <a:ext cx="1785950" cy="2665598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2535" name="Picture 7" descr="C:\Users\елки-палки\Desktop\конкурс на лучший урок\волосы\4690855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4071942"/>
            <a:ext cx="3738811" cy="250033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2536" name="Picture 8" descr="C:\Users\елки-палки\Desktop\конкурс на лучший урок\волосы\shampon_veer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85918" y="1071546"/>
            <a:ext cx="2714644" cy="3187768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2290" name="Picture 2" descr="C:\Users\елки-палки\Desktop\конкурс на лучший урок\волосы\Beautiful Women picture 1593.jpg"/>
          <p:cNvPicPr>
            <a:picLocks noChangeAspect="1" noChangeArrowheads="1"/>
          </p:cNvPicPr>
          <p:nvPr/>
        </p:nvPicPr>
        <p:blipFill>
          <a:blip r:embed="rId6"/>
          <a:srcRect r="11111" b="25623"/>
          <a:stretch>
            <a:fillRect/>
          </a:stretch>
        </p:blipFill>
        <p:spPr bwMode="auto">
          <a:xfrm>
            <a:off x="4857752" y="1142984"/>
            <a:ext cx="2428892" cy="3263823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214546" y="714356"/>
            <a:ext cx="13573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</a:rPr>
              <a:t>мытье</a:t>
            </a:r>
            <a:endParaRPr lang="ru-RU" sz="3200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ysClr val="windowText" lastClr="000000"/>
              </a:solidFill>
              <a:effectLst>
                <a:glow rad="228600">
                  <a:srgbClr val="F8F8F8"/>
                </a:glow>
              </a:effectLst>
              <a:latin typeface="Monotype Corsiva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3571876"/>
            <a:ext cx="12858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</a:rPr>
              <a:t>сушка</a:t>
            </a:r>
            <a:endParaRPr lang="ru-RU" sz="3200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ysClr val="windowText" lastClr="000000"/>
              </a:solidFill>
              <a:effectLst>
                <a:glow rad="228600">
                  <a:srgbClr val="F8F8F8"/>
                </a:glow>
              </a:effectLst>
              <a:latin typeface="Monotype Corsiva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43438" y="714356"/>
            <a:ext cx="24288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</a:rPr>
              <a:t>расчесывание</a:t>
            </a:r>
            <a:endParaRPr lang="ru-RU" sz="3200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ysClr val="windowText" lastClr="000000"/>
              </a:solidFill>
              <a:effectLst>
                <a:glow rad="228600">
                  <a:srgbClr val="F8F8F8"/>
                </a:glow>
              </a:effectLst>
              <a:latin typeface="Monotype Corsiva" pitchFamily="66" charset="0"/>
            </a:endParaRPr>
          </a:p>
        </p:txBody>
      </p:sp>
      <p:pic>
        <p:nvPicPr>
          <p:cNvPr id="12289" name="Picture 1" descr="C:\Users\елки-палки\Desktop\конкурс на лучший урок\волосы\n_products5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00562" y="3786190"/>
            <a:ext cx="2928958" cy="307181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5572132" y="3571876"/>
            <a:ext cx="31432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228600">
                    <a:srgbClr val="F8F8F8"/>
                  </a:glow>
                </a:effectLst>
                <a:latin typeface="Monotype Corsiva" pitchFamily="66" charset="0"/>
              </a:rPr>
              <a:t>защита, питание</a:t>
            </a:r>
            <a:endParaRPr lang="ru-RU" sz="3200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ysClr val="windowText" lastClr="000000"/>
              </a:solidFill>
              <a:effectLst>
                <a:glow rad="228600">
                  <a:srgbClr val="F8F8F8"/>
                </a:glo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000"/>
                            </p:stCondLst>
                            <p:childTnLst>
                              <p:par>
                                <p:cTn id="36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2000" fill="hold"/>
                                        <p:tgtEl>
                                          <p:spTgt spid="2253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7" grpId="0"/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1691</TotalTime>
  <Words>831</Words>
  <Application>Microsoft Office PowerPoint</Application>
  <PresentationFormat>Экран (4:3)</PresentationFormat>
  <Paragraphs>163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елки-палки</dc:creator>
  <cp:lastModifiedBy>елки-палки</cp:lastModifiedBy>
  <cp:revision>186</cp:revision>
  <dcterms:created xsi:type="dcterms:W3CDTF">2011-11-23T18:50:17Z</dcterms:created>
  <dcterms:modified xsi:type="dcterms:W3CDTF">2012-12-23T12:55:01Z</dcterms:modified>
</cp:coreProperties>
</file>